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63" r:id="rId2"/>
    <p:sldId id="361" r:id="rId3"/>
    <p:sldId id="4204" r:id="rId4"/>
    <p:sldId id="293" r:id="rId5"/>
    <p:sldId id="4185" r:id="rId6"/>
    <p:sldId id="4190" r:id="rId7"/>
    <p:sldId id="4186" r:id="rId8"/>
    <p:sldId id="4206" r:id="rId9"/>
    <p:sldId id="4187" r:id="rId10"/>
    <p:sldId id="304" r:id="rId11"/>
    <p:sldId id="4200" r:id="rId12"/>
    <p:sldId id="4203" r:id="rId13"/>
    <p:sldId id="4191" r:id="rId14"/>
    <p:sldId id="373" r:id="rId15"/>
    <p:sldId id="4192" r:id="rId16"/>
    <p:sldId id="4196" r:id="rId17"/>
    <p:sldId id="4198" r:id="rId18"/>
    <p:sldId id="4199" r:id="rId19"/>
    <p:sldId id="4197" r:id="rId20"/>
    <p:sldId id="376" r:id="rId21"/>
    <p:sldId id="418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ExtraBold" panose="020B0906030804020204" pitchFamily="3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49773B"/>
    <a:srgbClr val="008000"/>
    <a:srgbClr val="4F742A"/>
    <a:srgbClr val="808080"/>
    <a:srgbClr val="006600"/>
    <a:srgbClr val="F3F3F3"/>
    <a:srgbClr val="D4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0A10-EFBC-496A-BB97-41D1D6C4016F}">
  <a:tblStyle styleId="{90640A10-EFBC-496A-BB97-41D1D6C401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3655" autoAdjust="0"/>
  </p:normalViewPr>
  <p:slideViewPr>
    <p:cSldViewPr snapToGrid="0">
      <p:cViewPr varScale="1">
        <p:scale>
          <a:sx n="106" d="100"/>
          <a:sy n="106" d="100"/>
        </p:scale>
        <p:origin x="17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b85c8e4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7b85c8e4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842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lv-LV" altLang="lv-LV" sz="1100" b="1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7106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776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825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667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2306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4426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lv-LV" dirty="0"/>
              <a:t>Ieguves lauma izmaiņas – apvienojot atradnes.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442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7027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993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090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339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2567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1650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532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b85c8e4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7b85c8e4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29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1514040" y="1308257"/>
            <a:ext cx="5841600" cy="169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Atkritumu izmantošana izrakto </a:t>
            </a:r>
            <a:r>
              <a:rPr lang="lv-LV" sz="36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tilpju</a:t>
            </a:r>
            <a:r>
              <a:rPr lang="lv-LV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aizpildīšanai</a:t>
            </a:r>
          </a:p>
        </p:txBody>
      </p:sp>
      <p:sp>
        <p:nvSpPr>
          <p:cNvPr id="129" name="Google Shape;129;p20"/>
          <p:cNvSpPr/>
          <p:nvPr/>
        </p:nvSpPr>
        <p:spPr>
          <a:xfrm rot="1902223" flipH="1">
            <a:off x="-1449151" y="4765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 rot="-3394234" flipH="1">
            <a:off x="6098546" y="2864676"/>
            <a:ext cx="3276564" cy="3927495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7;p20">
            <a:extLst>
              <a:ext uri="{FF2B5EF4-FFF2-40B4-BE49-F238E27FC236}">
                <a16:creationId xmlns:a16="http://schemas.microsoft.com/office/drawing/2014/main" id="{356093B7-63D8-4B1D-904B-D58269416EEB}"/>
              </a:ext>
            </a:extLst>
          </p:cNvPr>
          <p:cNvSpPr txBox="1">
            <a:spLocks/>
          </p:cNvSpPr>
          <p:nvPr/>
        </p:nvSpPr>
        <p:spPr>
          <a:xfrm>
            <a:off x="4572000" y="3874770"/>
            <a:ext cx="5841600" cy="169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Lilija Dukaļska</a:t>
            </a:r>
          </a:p>
          <a:p>
            <a:r>
              <a:rPr lang="lv-LV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Valsts vides dienests</a:t>
            </a:r>
          </a:p>
        </p:txBody>
      </p:sp>
      <p:sp>
        <p:nvSpPr>
          <p:cNvPr id="9" name="Google Shape;127;p20">
            <a:extLst>
              <a:ext uri="{FF2B5EF4-FFF2-40B4-BE49-F238E27FC236}">
                <a16:creationId xmlns:a16="http://schemas.microsoft.com/office/drawing/2014/main" id="{CF2CE9A2-6285-4D53-9EA5-806BB660D244}"/>
              </a:ext>
            </a:extLst>
          </p:cNvPr>
          <p:cNvSpPr txBox="1">
            <a:spLocks/>
          </p:cNvSpPr>
          <p:nvPr/>
        </p:nvSpPr>
        <p:spPr>
          <a:xfrm>
            <a:off x="1345361" y="4483178"/>
            <a:ext cx="5841600" cy="169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v-LV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16.12.2021.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48ED0-76ED-44AA-BCE4-46E6983C26D0}"/>
              </a:ext>
            </a:extLst>
          </p:cNvPr>
          <p:cNvSpPr txBox="1"/>
          <p:nvPr/>
        </p:nvSpPr>
        <p:spPr>
          <a:xfrm>
            <a:off x="242047" y="303002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Uzskaite</a:t>
            </a:r>
          </a:p>
        </p:txBody>
      </p:sp>
      <p:sp>
        <p:nvSpPr>
          <p:cNvPr id="10" name="Google Shape;288;p34">
            <a:extLst>
              <a:ext uri="{FF2B5EF4-FFF2-40B4-BE49-F238E27FC236}">
                <a16:creationId xmlns:a16="http://schemas.microsoft.com/office/drawing/2014/main" id="{B18E4AAD-F6DD-4354-BF43-A83A318B3399}"/>
              </a:ext>
            </a:extLst>
          </p:cNvPr>
          <p:cNvSpPr/>
          <p:nvPr/>
        </p:nvSpPr>
        <p:spPr>
          <a:xfrm rot="2977028" flipH="1">
            <a:off x="-175010" y="36626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E74716-57F8-43CD-9EE7-4AEFCAB3C565}"/>
              </a:ext>
            </a:extLst>
          </p:cNvPr>
          <p:cNvSpPr txBox="1"/>
          <p:nvPr/>
        </p:nvSpPr>
        <p:spPr>
          <a:xfrm>
            <a:off x="1121147" y="1454937"/>
            <a:ext cx="69927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Izrakto </a:t>
            </a:r>
            <a:r>
              <a:rPr lang="lv-LV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tilpju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aizpildīšanas veicēji nodrošina:</a:t>
            </a:r>
          </a:p>
          <a:p>
            <a:pPr algn="ctr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atsevišķu šīm darbībām izmantoto atkritumu daudzuma uzskaiti svara vienībās (tonnās)</a:t>
            </a: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7C63DA-529F-4C8C-8AEC-3D1EE946F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2" y="2156530"/>
            <a:ext cx="676715" cy="62184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BF9CE629-3CCB-4B6C-ACE6-86D281E97DCC}"/>
              </a:ext>
            </a:extLst>
          </p:cNvPr>
          <p:cNvSpPr/>
          <p:nvPr/>
        </p:nvSpPr>
        <p:spPr>
          <a:xfrm>
            <a:off x="4803494" y="2778376"/>
            <a:ext cx="520860" cy="879676"/>
          </a:xfrm>
          <a:prstGeom prst="downArrow">
            <a:avLst/>
          </a:prstGeom>
          <a:solidFill>
            <a:srgbClr val="4F742A"/>
          </a:solidFill>
          <a:ln>
            <a:solidFill>
              <a:srgbClr val="497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7D49C-4392-424A-AEFB-E50AA104E01B}"/>
              </a:ext>
            </a:extLst>
          </p:cNvPr>
          <p:cNvSpPr txBox="1"/>
          <p:nvPr/>
        </p:nvSpPr>
        <p:spPr>
          <a:xfrm>
            <a:off x="3652630" y="3701706"/>
            <a:ext cx="28225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UZSKAITES ŽURNĀLS</a:t>
            </a:r>
            <a:endParaRPr lang="lv-LV" sz="24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7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827447" y="857162"/>
            <a:ext cx="8227756" cy="342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9773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Kādus atkritumus izmantos (klases, plānotie apjomi, kvalitāte)</a:t>
            </a:r>
          </a:p>
          <a:p>
            <a:pPr>
              <a:spcBef>
                <a:spcPts val="600"/>
              </a:spcBef>
            </a:pPr>
            <a:r>
              <a:rPr lang="lv-LV" sz="2000" b="1" dirty="0">
                <a:solidFill>
                  <a:srgbClr val="4977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 nodrošinās uzskaiti</a:t>
            </a:r>
          </a:p>
          <a:p>
            <a:pPr>
              <a:spcBef>
                <a:spcPts val="600"/>
              </a:spcBef>
            </a:pPr>
            <a:r>
              <a:rPr lang="lv-LV" sz="2000" b="1" dirty="0">
                <a:solidFill>
                  <a:srgbClr val="4977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 nodrošinās analīžu veikšanu (kas to darīs, ar kādu intervālu, pie kādiem nosacījumiem)</a:t>
            </a:r>
          </a:p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977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Rīcības neatbilstību gadījumā visos posmos</a:t>
            </a:r>
          </a:p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9773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 kontrolēs slāņu sagatavošanu un pārvaldīs ietekmes</a:t>
            </a:r>
          </a:p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977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 īstenos iekšējo kontroli un risku vadību visos posmos</a:t>
            </a:r>
          </a:p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9773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 būs atbildīgs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Kvalitātes kontroles procedūra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D9EC8-E6F6-4899-B101-1276D6938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941126"/>
            <a:ext cx="457056" cy="442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CB07C-CC71-4BF8-AF8D-79E598A5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1375127"/>
            <a:ext cx="457056" cy="442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0C5E5-1552-4314-A20C-CF6339F73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1824187"/>
            <a:ext cx="457056" cy="442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921D1-A383-4318-99DD-E193BAD2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2450554"/>
            <a:ext cx="457056" cy="44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F8F5F-3801-4525-9004-65D9FCBA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4" y="2954810"/>
            <a:ext cx="457056" cy="44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32417-718B-46E5-BC78-646426D37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3459066"/>
            <a:ext cx="457056" cy="44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CB9D6-93F2-4D5E-AAD0-0785A05E4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37" y="3901137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1514040" y="1308257"/>
            <a:ext cx="5841600" cy="169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Derīgo izrakteņu ieguves vietu rekultivācija</a:t>
            </a:r>
          </a:p>
        </p:txBody>
      </p:sp>
      <p:sp>
        <p:nvSpPr>
          <p:cNvPr id="129" name="Google Shape;129;p20"/>
          <p:cNvSpPr/>
          <p:nvPr/>
        </p:nvSpPr>
        <p:spPr>
          <a:xfrm rot="1902223" flipH="1">
            <a:off x="-1449151" y="4765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 rot="-3394234" flipH="1">
            <a:off x="6098546" y="2864676"/>
            <a:ext cx="3276564" cy="3927495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09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740418" y="1155323"/>
            <a:ext cx="8314785" cy="2120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novērst draudus cilvēku veselībai un dzīvībai </a:t>
            </a:r>
          </a:p>
          <a:p>
            <a:pPr>
              <a:lnSpc>
                <a:spcPct val="150000"/>
              </a:lnSpc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novērst draudus </a:t>
            </a: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apkārtējai videi </a:t>
            </a:r>
          </a:p>
          <a:p>
            <a:pPr>
              <a:spcBef>
                <a:spcPts val="600"/>
              </a:spcBef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nodrošināt pilnvērtīgu ieguves vietas turpmāku izmantošanu pēc derīgo izrakteņu ieguves pabeigšanas 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sekmēt ieguves vietas iekļaušanos ainavā</a:t>
            </a:r>
            <a:endParaRPr lang="lv-LV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Derīgo izrakteņu ieguves vietu rekultivācijas mērķis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6A1AB-34E4-4DBD-8060-0052ACB5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309835"/>
            <a:ext cx="457056" cy="44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83297-BA87-4938-96C1-FF39C689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748597"/>
            <a:ext cx="457056" cy="44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5AD79B-8BEB-45F7-B0A0-83520D3A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2188937"/>
            <a:ext cx="457056" cy="442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676CE-9D31-4576-8126-22364B83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2863425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A470646C-59B1-4E5D-A861-C605EB6399CD}"/>
              </a:ext>
            </a:extLst>
          </p:cNvPr>
          <p:cNvSpPr/>
          <p:nvPr/>
        </p:nvSpPr>
        <p:spPr>
          <a:xfrm rot="17927976" flipH="1">
            <a:off x="7410927" y="3375621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A77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0D5F642-51F4-463F-B0CA-1EF6A1EF5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2" y="1863445"/>
            <a:ext cx="408210" cy="369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D1659-6764-4ACB-86AE-7E6831B1699D}"/>
              </a:ext>
            </a:extLst>
          </p:cNvPr>
          <p:cNvSpPr txBox="1"/>
          <p:nvPr/>
        </p:nvSpPr>
        <p:spPr>
          <a:xfrm>
            <a:off x="1040827" y="779716"/>
            <a:ext cx="6553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49773B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Pašvaldība pārrauga rekultivācijas gaitu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13FF99B-D13C-482C-B6F0-8B8D3C86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7" y="684220"/>
            <a:ext cx="514350" cy="62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C3347-6ACF-496D-B455-C3593F9BC70A}"/>
              </a:ext>
            </a:extLst>
          </p:cNvPr>
          <p:cNvSpPr/>
          <p:nvPr/>
        </p:nvSpPr>
        <p:spPr>
          <a:xfrm>
            <a:off x="1272423" y="1759723"/>
            <a:ext cx="7112455" cy="249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Sagatavo izmantošanai lauksaimniecībā vai mežsaimniecībā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Izveido ūdenstilpes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Sagatavo rekreācijai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Sagatavo izmantošanai citā veidā, piemēram, </a:t>
            </a: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ieguves vietas daļēja vai pilnīga aizbēršana, sagatavojot vietu rūpnieciskās teritorijas attīstībai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1200" b="1" i="0" u="none" strike="noStrike" kern="0" cap="none" spc="0" normalizeH="0" baseline="0" noProof="0" dirty="0">
              <a:ln>
                <a:noFill/>
              </a:ln>
              <a:solidFill>
                <a:srgbClr val="49773B"/>
              </a:solidFill>
              <a:effectLst/>
              <a:uLnTx/>
              <a:uFillTx/>
              <a:latin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097072-C5B5-47BC-BCB7-93101344049A}"/>
              </a:ext>
            </a:extLst>
          </p:cNvPr>
          <p:cNvSpPr/>
          <p:nvPr/>
        </p:nvSpPr>
        <p:spPr>
          <a:xfrm>
            <a:off x="836722" y="1411909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srgbClr val="49773B"/>
                </a:solidFill>
                <a:effectLst/>
                <a:uLnTx/>
                <a:uFillTx/>
                <a:latin typeface="Open Sans" panose="020B0606030504020204" pitchFamily="34" charset="0"/>
                <a:cs typeface="Open Sans" panose="020B0606030504020204" pitchFamily="34" charset="0"/>
                <a:sym typeface="Arial"/>
              </a:rPr>
              <a:t>Rekultivācijas veidi: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874A393-DCD6-45B9-8E24-81A9F4CC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2" y="2252923"/>
            <a:ext cx="408210" cy="36933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D4620C-181A-4D2E-BB78-E6E58FEF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2" y="2677201"/>
            <a:ext cx="408210" cy="36933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F64491F-E8EF-40D7-9F01-B847F70E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2" y="3151923"/>
            <a:ext cx="408210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827447" y="1225872"/>
            <a:ext cx="7952168" cy="2466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Rekultivācijas veidu saskaņo ar pašvaldību, </a:t>
            </a:r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nepārprotami norādot, kādus atkritumus izmantos aizbēršanā</a:t>
            </a:r>
          </a:p>
          <a:p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Rekultivāciju uzsāk gada laikā pēc derīgo izrakteņu ieguves pabeigšanas vai paredz un veic vienlaikus ar derīgo izrakteņu ieguvi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Derīgo izrakteņu ieguves vietu rekultivācija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F2E491E-19CC-4286-9CAC-6F1C9F84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7" y="1405804"/>
            <a:ext cx="596900" cy="5397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EF0F916-CE6B-413C-9C3E-508300ED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5" y="2623199"/>
            <a:ext cx="59690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827447" y="1225872"/>
            <a:ext cx="7952168" cy="500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kumimoji="0" lang="lv-LV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erīgo</a:t>
            </a: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izrakteņu ieguves sagatavošanās procesa gaitā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noņemtā un saglabātā auglīgā augsnes daļa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dabas resursi, kas atradās akceptēto derīgo izrakteņu </a:t>
            </a:r>
            <a:r>
              <a:rPr lang="lv-LV" sz="2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segkārtā</a:t>
            </a:r>
            <a:r>
              <a:rPr lang="lv-LV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vai starpkārtā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būvdarbu gaitā iegūtie dabas resursi 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atkritumi (parasti būvniecības atkritumi)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b="1" dirty="0">
              <a:solidFill>
                <a:srgbClr val="4977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b="1" dirty="0">
              <a:solidFill>
                <a:srgbClr val="4977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Rekultivācijā izmantojamie materiāli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D5EBDD4-E398-4492-AE4A-7AAAD1AA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67" y="1300505"/>
            <a:ext cx="408210" cy="36933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76D8F3-A5FC-4914-84BA-F9E3CF6E6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7" y="2127827"/>
            <a:ext cx="408210" cy="36933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41C2718-F8ED-4769-9307-37675C50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7" y="2994872"/>
            <a:ext cx="408210" cy="36933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8F4ECFC-BCA9-404C-8124-051B1C25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7" y="3712160"/>
            <a:ext cx="408210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740419" y="1155323"/>
            <a:ext cx="8039196" cy="250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teritorijas plānojums</a:t>
            </a:r>
          </a:p>
          <a:p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vietas inženierģeoloģiskie, </a:t>
            </a:r>
            <a:r>
              <a:rPr lang="lv-LV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ģeoekoloģiskie</a:t>
            </a: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hidroģeoloģiskie apstākļi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izmantojamā materiāla fizikāli-mehāniskās un ķīmiskās īpašības</a:t>
            </a:r>
          </a:p>
          <a:p>
            <a:pPr>
              <a:lnSpc>
                <a:spcPct val="150000"/>
              </a:lnSpc>
            </a:pPr>
            <a:endParaRPr lang="lv-LV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lv-LV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Turpmākās izmantošanas mērķus un iespējas definē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6A1AB-34E4-4DBD-8060-0052ACB5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234729"/>
            <a:ext cx="457056" cy="44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83297-BA87-4938-96C1-FF39C689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676800"/>
            <a:ext cx="457056" cy="442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C53FF8-D4B6-4730-B4C4-ED299A68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2372256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827447" y="857162"/>
            <a:ext cx="79521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RADĪT PIESĀRŅOTU VIETU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ņemt vērā fona stāvokli un summāro ietekmi</a:t>
            </a:r>
          </a:p>
          <a:p>
            <a:pPr algn="ctr"/>
            <a:endParaRPr lang="lv-LV" sz="2000" b="1" dirty="0">
              <a:solidFill>
                <a:srgbClr val="0066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20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NEGATĪVI IETEKMĒT HIDROĢEOLOĢISKO REŽĪMU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veikt izpēti un definēt slāņu biezumu un sastāvu</a:t>
            </a:r>
          </a:p>
          <a:p>
            <a:pPr algn="ctr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20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PASLIKTINĀT VIETAS ESTĒTISKO VĒRTĪBU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samazināt piegružojuma, putekļu nokļūšanu apkārtējā vidē</a:t>
            </a:r>
          </a:p>
          <a:p>
            <a:pPr algn="ctr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20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SAMAZINĀT IZMANTOŠANAS POTENCIĀLU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izvēlēties piemērotus materiālus, nav pieļaujama ievietoto materiālu izrakšana</a:t>
            </a:r>
            <a:endParaRPr lang="lv-LV" sz="1400" b="1" dirty="0">
              <a:solidFill>
                <a:srgbClr val="4977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Nav pieļaujams</a:t>
            </a:r>
          </a:p>
        </p:txBody>
      </p:sp>
    </p:spTree>
    <p:extLst>
      <p:ext uri="{BB962C8B-B14F-4D97-AF65-F5344CB8AC3E}">
        <p14:creationId xmlns:p14="http://schemas.microsoft.com/office/powerpoint/2010/main" val="132467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8;p34">
            <a:extLst>
              <a:ext uri="{FF2B5EF4-FFF2-40B4-BE49-F238E27FC236}">
                <a16:creationId xmlns:a16="http://schemas.microsoft.com/office/drawing/2014/main" id="{7972C6F6-68FF-4D02-BE96-4EBD68B37CFE}"/>
              </a:ext>
            </a:extLst>
          </p:cNvPr>
          <p:cNvSpPr/>
          <p:nvPr/>
        </p:nvSpPr>
        <p:spPr>
          <a:xfrm rot="17728212" flipH="1">
            <a:off x="7033903" y="3103634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7C41E-379D-49F0-BD00-07F2D5D500CC}"/>
              </a:ext>
            </a:extLst>
          </p:cNvPr>
          <p:cNvSpPr txBox="1"/>
          <p:nvPr/>
        </p:nvSpPr>
        <p:spPr>
          <a:xfrm>
            <a:off x="740419" y="1155323"/>
            <a:ext cx="3021354" cy="327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granulometrija</a:t>
            </a:r>
            <a:endParaRPr lang="lv-LV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porainība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filtrācijas koeficients</a:t>
            </a:r>
          </a:p>
          <a:p>
            <a:pPr>
              <a:lnSpc>
                <a:spcPct val="150000"/>
              </a:lnSpc>
            </a:pPr>
            <a:r>
              <a:rPr lang="lv-LV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deformējamība</a:t>
            </a:r>
            <a:endParaRPr lang="lv-LV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blīvums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organisko vielu saturs 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izskalošanās</a:t>
            </a:r>
            <a:endParaRPr lang="lv-LV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4FB87-6B5B-4C7E-97BE-71CD08310FA9}"/>
              </a:ext>
            </a:extLst>
          </p:cNvPr>
          <p:cNvSpPr txBox="1"/>
          <p:nvPr/>
        </p:nvSpPr>
        <p:spPr>
          <a:xfrm>
            <a:off x="267550" y="259955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Fizikāli-mehāniskās un ķīmiskās īpašības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6A1AB-34E4-4DBD-8060-0052ACB5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309835"/>
            <a:ext cx="457056" cy="442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83297-BA87-4938-96C1-FF39C689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1748597"/>
            <a:ext cx="457056" cy="44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5AD79B-8BEB-45F7-B0A0-83520D3A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2188937"/>
            <a:ext cx="457056" cy="442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676CE-9D31-4576-8126-22364B83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3068039"/>
            <a:ext cx="457056" cy="44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3A80E3-161E-41CA-9A21-524EF561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2616100"/>
            <a:ext cx="457056" cy="442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18CA44-5E58-491A-8B21-B5824073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3529350"/>
            <a:ext cx="457056" cy="442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FF457-C0BF-4404-A5FB-2D9FDD97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5" y="3979740"/>
            <a:ext cx="457056" cy="44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15E9E6-FA95-41A9-B462-B5D47B0F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92598" y="2117558"/>
            <a:ext cx="579170" cy="908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FCF98C-5340-4591-9FB5-1F6A5118736A}"/>
              </a:ext>
            </a:extLst>
          </p:cNvPr>
          <p:cNvSpPr txBox="1"/>
          <p:nvPr/>
        </p:nvSpPr>
        <p:spPr>
          <a:xfrm>
            <a:off x="5116010" y="1155323"/>
            <a:ext cx="4027990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jāparedz atbilstošs slāņu biezums un katra slāņa sastāvs </a:t>
            </a:r>
          </a:p>
          <a:p>
            <a:pPr algn="ctr"/>
            <a:endParaRPr lang="lv-LV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jāņem vērā sezonālās t</a:t>
            </a:r>
            <a:r>
              <a:rPr lang="lv-LV" sz="20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svārstības un sasalšanas dziļums dažādiem materiāliem, lai novērstu slāņu deformāciju</a:t>
            </a:r>
          </a:p>
          <a:p>
            <a:pPr algn="ctr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atkritumus rekomendējams izmantot virs pazemes ūdeņu svārstības zonas</a:t>
            </a:r>
          </a:p>
          <a:p>
            <a:pPr algn="ctr"/>
            <a:r>
              <a:rPr lang="lv-LV" sz="2000" baseline="30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v-LV" sz="2000" baseline="300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485D-1E8D-4C74-B213-A0D6D409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2" y="1003913"/>
            <a:ext cx="4476380" cy="2920365"/>
          </a:xfrm>
        </p:spPr>
        <p:txBody>
          <a:bodyPr/>
          <a:lstStyle/>
          <a:p>
            <a:pPr marL="720725" indent="0">
              <a:buNone/>
            </a:pPr>
            <a:r>
              <a:rPr lang="lv-LV" sz="2000" dirty="0">
                <a:solidFill>
                  <a:schemeClr val="tx1"/>
                </a:solidFill>
              </a:rPr>
              <a:t>Ministru kabineta 2021.gada 26.oktobra noteikumi Nr.712 “Atkritumu dalītas savākšanas, sagatavošanas atkārtotai izmantošanai, pārstrādes un materiālu reģenerācijas noteikumi”</a:t>
            </a:r>
            <a:endParaRPr lang="lv-LV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288;p34">
            <a:extLst>
              <a:ext uri="{FF2B5EF4-FFF2-40B4-BE49-F238E27FC236}">
                <a16:creationId xmlns:a16="http://schemas.microsoft.com/office/drawing/2014/main" id="{40066712-AB44-4A5A-A6B1-FA1CCD4B827F}"/>
              </a:ext>
            </a:extLst>
          </p:cNvPr>
          <p:cNvSpPr/>
          <p:nvPr/>
        </p:nvSpPr>
        <p:spPr>
          <a:xfrm rot="18341519" flipH="1">
            <a:off x="6658579" y="348301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E239-6321-4720-8F83-987C55745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6" y="1754055"/>
            <a:ext cx="679164" cy="622567"/>
          </a:xfrm>
          <a:prstGeom prst="rect">
            <a:avLst/>
          </a:prstGeom>
        </p:spPr>
      </p:pic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D52BCB86-36AD-43CB-9CB5-0B36938B6208}"/>
              </a:ext>
            </a:extLst>
          </p:cNvPr>
          <p:cNvSpPr/>
          <p:nvPr/>
        </p:nvSpPr>
        <p:spPr>
          <a:xfrm rot="7304416" flipH="1">
            <a:off x="-122013" y="-2324762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FA87E-C1F7-4003-A41D-2F19C6E7B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12" y="927286"/>
            <a:ext cx="4040060" cy="30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3C3E3F-A8D6-494A-B5D7-CA360472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7" y="661737"/>
            <a:ext cx="7594748" cy="4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A470646C-59B1-4E5D-A861-C605EB6399CD}"/>
              </a:ext>
            </a:extLst>
          </p:cNvPr>
          <p:cNvSpPr/>
          <p:nvPr/>
        </p:nvSpPr>
        <p:spPr>
          <a:xfrm rot="13590790" flipH="1">
            <a:off x="5881950" y="-2433628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A77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8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48ED0-76ED-44AA-BCE4-46E6983C26D0}"/>
              </a:ext>
            </a:extLst>
          </p:cNvPr>
          <p:cNvSpPr txBox="1"/>
          <p:nvPr/>
        </p:nvSpPr>
        <p:spPr>
          <a:xfrm>
            <a:off x="2667572" y="1980052"/>
            <a:ext cx="4516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80808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Paldies par uzmanību!</a:t>
            </a:r>
            <a:endParaRPr lang="lv-LV" sz="2400" dirty="0">
              <a:solidFill>
                <a:srgbClr val="808080"/>
              </a:solidFill>
            </a:endParaRPr>
          </a:p>
        </p:txBody>
      </p:sp>
      <p:sp>
        <p:nvSpPr>
          <p:cNvPr id="7" name="Google Shape;288;p34">
            <a:extLst>
              <a:ext uri="{FF2B5EF4-FFF2-40B4-BE49-F238E27FC236}">
                <a16:creationId xmlns:a16="http://schemas.microsoft.com/office/drawing/2014/main" id="{4A555E7C-1C9B-446C-B884-B235BBF57077}"/>
              </a:ext>
            </a:extLst>
          </p:cNvPr>
          <p:cNvSpPr/>
          <p:nvPr/>
        </p:nvSpPr>
        <p:spPr>
          <a:xfrm rot="9644724" flipH="1">
            <a:off x="-979445" y="-1126503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88;p34">
            <a:extLst>
              <a:ext uri="{FF2B5EF4-FFF2-40B4-BE49-F238E27FC236}">
                <a16:creationId xmlns:a16="http://schemas.microsoft.com/office/drawing/2014/main" id="{A14BF029-7FF0-4FC6-A2C7-FCA014962AD7}"/>
              </a:ext>
            </a:extLst>
          </p:cNvPr>
          <p:cNvSpPr/>
          <p:nvPr/>
        </p:nvSpPr>
        <p:spPr>
          <a:xfrm rot="19091706" flipH="1">
            <a:off x="6771898" y="2803023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80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485D-1E8D-4C74-B213-A0D6D409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2359" y="735714"/>
            <a:ext cx="6974597" cy="3259393"/>
          </a:xfrm>
        </p:spPr>
        <p:txBody>
          <a:bodyPr/>
          <a:lstStyle/>
          <a:p>
            <a:pPr marL="114300" indent="0">
              <a:buNone/>
            </a:pP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Izrakto </a:t>
            </a:r>
            <a:r>
              <a:rPr lang="lv-LV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tilpju</a:t>
            </a:r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aizpildīšana:</a:t>
            </a:r>
          </a:p>
          <a:p>
            <a:pPr marL="720725" indent="0">
              <a:buNone/>
            </a:pPr>
            <a:r>
              <a:rPr lang="lv-LV" sz="2000" dirty="0">
                <a:solidFill>
                  <a:schemeClr val="tx1"/>
                </a:solidFill>
              </a:rPr>
              <a:t>ir jebkāda reģenerācijas darbība, lai piemērotus atkritumus, kas nav bīstami, izmantotu izraktu teritoriju atjaunošanai vai inženiertehniskām vajadzībām ainavu veidošanā vai būvniecībā</a:t>
            </a:r>
          </a:p>
          <a:p>
            <a:pPr marL="720725" indent="0">
              <a:buNone/>
            </a:pPr>
            <a:r>
              <a:rPr lang="lv-LV" sz="2000" dirty="0">
                <a:solidFill>
                  <a:schemeClr val="tx1"/>
                </a:solidFill>
              </a:rPr>
              <a:t> (izraktu </a:t>
            </a:r>
            <a:r>
              <a:rPr lang="lv-LV" sz="2000" dirty="0" err="1">
                <a:solidFill>
                  <a:schemeClr val="tx1"/>
                </a:solidFill>
              </a:rPr>
              <a:t>tilpju</a:t>
            </a:r>
            <a:r>
              <a:rPr lang="lv-LV" sz="2000" dirty="0">
                <a:solidFill>
                  <a:schemeClr val="tx1"/>
                </a:solidFill>
              </a:rPr>
              <a:t> aizpildīšanā).</a:t>
            </a:r>
            <a:endParaRPr lang="lv-LV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288;p34">
            <a:extLst>
              <a:ext uri="{FF2B5EF4-FFF2-40B4-BE49-F238E27FC236}">
                <a16:creationId xmlns:a16="http://schemas.microsoft.com/office/drawing/2014/main" id="{40066712-AB44-4A5A-A6B1-FA1CCD4B827F}"/>
              </a:ext>
            </a:extLst>
          </p:cNvPr>
          <p:cNvSpPr/>
          <p:nvPr/>
        </p:nvSpPr>
        <p:spPr>
          <a:xfrm rot="18341519" flipH="1">
            <a:off x="6658579" y="348301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7E239-6321-4720-8F83-987C55745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87" y="1384694"/>
            <a:ext cx="679164" cy="622567"/>
          </a:xfrm>
          <a:prstGeom prst="rect">
            <a:avLst/>
          </a:prstGeom>
        </p:spPr>
      </p:pic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D52BCB86-36AD-43CB-9CB5-0B36938B6208}"/>
              </a:ext>
            </a:extLst>
          </p:cNvPr>
          <p:cNvSpPr/>
          <p:nvPr/>
        </p:nvSpPr>
        <p:spPr>
          <a:xfrm rot="7304416" flipH="1">
            <a:off x="-122013" y="-2324762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AAD5C6-DB78-4266-8F1A-A8EC34CD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755" y="2571750"/>
            <a:ext cx="343260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A470646C-59B1-4E5D-A861-C605EB6399CD}"/>
              </a:ext>
            </a:extLst>
          </p:cNvPr>
          <p:cNvSpPr/>
          <p:nvPr/>
        </p:nvSpPr>
        <p:spPr>
          <a:xfrm rot="13590790" flipH="1">
            <a:off x="5881950" y="-2433628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0B3FA-3464-4AB8-B448-A195D9CB55F2}"/>
              </a:ext>
            </a:extLst>
          </p:cNvPr>
          <p:cNvSpPr txBox="1"/>
          <p:nvPr/>
        </p:nvSpPr>
        <p:spPr>
          <a:xfrm>
            <a:off x="976648" y="1352067"/>
            <a:ext cx="6934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AIZSTĀŠANU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citu materiālu, kuri nav atkritumi</a:t>
            </a:r>
          </a:p>
          <a:p>
            <a:pPr algn="ctr"/>
            <a:r>
              <a:rPr lang="lv-LV" sz="24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PIEMĒROTĪBU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izmantotie atkritumi ir piemēroti</a:t>
            </a:r>
          </a:p>
          <a:p>
            <a:pPr algn="ctr"/>
            <a:r>
              <a:rPr lang="lv-LV" sz="24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MINIMĀLU DAUDZUMU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atkritumu daudzums ir ierobežots līdz absolūti nepieciešamajam </a:t>
            </a:r>
          </a:p>
          <a:p>
            <a:pPr algn="ctr"/>
            <a:r>
              <a:rPr lang="lv-LV" sz="2400" b="1" dirty="0">
                <a:solidFill>
                  <a:srgbClr val="006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KVALITĀTI</a:t>
            </a:r>
          </a:p>
          <a:p>
            <a:pPr algn="ctr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atkritumi atbilst normatīvajiem aktiem par augsnes un grunts kvalitātes normatīviem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F9D62-C6C1-49ED-B10D-0BFE03748675}"/>
              </a:ext>
            </a:extLst>
          </p:cNvPr>
          <p:cNvSpPr txBox="1"/>
          <p:nvPr/>
        </p:nvSpPr>
        <p:spPr>
          <a:xfrm>
            <a:off x="242048" y="303002"/>
            <a:ext cx="6138582" cy="86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Izmantojot atkritumus izrakto </a:t>
            </a:r>
            <a:r>
              <a:rPr lang="lv-LV" sz="2400" b="1" kern="1200" dirty="0" err="1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tilpju</a:t>
            </a: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aizpildīšanai, nodrošina: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A470646C-59B1-4E5D-A861-C605EB6399CD}"/>
              </a:ext>
            </a:extLst>
          </p:cNvPr>
          <p:cNvSpPr/>
          <p:nvPr/>
        </p:nvSpPr>
        <p:spPr>
          <a:xfrm rot="13590790" flipH="1">
            <a:off x="5881950" y="-2433628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0B3FA-3464-4AB8-B448-A195D9CB55F2}"/>
              </a:ext>
            </a:extLst>
          </p:cNvPr>
          <p:cNvSpPr txBox="1"/>
          <p:nvPr/>
        </p:nvSpPr>
        <p:spPr>
          <a:xfrm>
            <a:off x="1024745" y="1192299"/>
            <a:ext cx="79340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būtu notikusi izmantojot citus materiālus</a:t>
            </a:r>
          </a:p>
          <a:p>
            <a:pPr marL="536575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tā ir pamatota, lietderīga un nepieciešama turpmākai teritorijas attīstībai</a:t>
            </a:r>
          </a:p>
          <a:p>
            <a:pPr marL="536575"/>
            <a:r>
              <a:rPr lang="lv-LV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 iespējama pienācīgi sagatavotu atkritumu atkārtota izmantošana vai pārstrāde</a:t>
            </a:r>
          </a:p>
          <a:p>
            <a:pPr marL="536575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endParaRPr lang="lv-LV" sz="2000" b="1" dirty="0">
              <a:solidFill>
                <a:srgbClr val="4F74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neaizstāj atkritumu apglabāšanu poligonā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F9D62-C6C1-49ED-B10D-0BFE03748675}"/>
              </a:ext>
            </a:extLst>
          </p:cNvPr>
          <p:cNvSpPr txBox="1"/>
          <p:nvPr/>
        </p:nvSpPr>
        <p:spPr>
          <a:xfrm>
            <a:off x="242048" y="303002"/>
            <a:ext cx="6138582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1200" dirty="0" err="1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Tilpju</a:t>
            </a: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aizbēršanas pamatotība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7A1EF-8FB0-41C5-9682-5660029F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5" y="1503052"/>
            <a:ext cx="457056" cy="44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6767A-CB56-406F-A932-F4C16289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70" y="1889419"/>
            <a:ext cx="457056" cy="44207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BFD3283-ADB6-468E-9DB0-86EAE20C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14" y="3910809"/>
            <a:ext cx="473648" cy="44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8C2A94-7210-4E9C-9DB3-BC7B6A0A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0" y="2431764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8;p34">
            <a:extLst>
              <a:ext uri="{FF2B5EF4-FFF2-40B4-BE49-F238E27FC236}">
                <a16:creationId xmlns:a16="http://schemas.microsoft.com/office/drawing/2014/main" id="{A470646C-59B1-4E5D-A861-C605EB6399CD}"/>
              </a:ext>
            </a:extLst>
          </p:cNvPr>
          <p:cNvSpPr/>
          <p:nvPr/>
        </p:nvSpPr>
        <p:spPr>
          <a:xfrm rot="13590790" flipH="1">
            <a:off x="5881950" y="-2433628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7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0B3FA-3464-4AB8-B448-A195D9CB55F2}"/>
              </a:ext>
            </a:extLst>
          </p:cNvPr>
          <p:cNvSpPr txBox="1"/>
          <p:nvPr/>
        </p:nvSpPr>
        <p:spPr>
          <a:xfrm>
            <a:off x="1024746" y="1192299"/>
            <a:ext cx="38264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paredzēta būvniecības dokumentos</a:t>
            </a:r>
          </a:p>
          <a:p>
            <a:pPr marL="536575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paredzēta derīgo izrakteņu ieguves projektā</a:t>
            </a:r>
          </a:p>
          <a:p>
            <a:pPr marL="536575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6575"/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applūstošās teritorijās būvniecība un teritoriju uzbēršana ir aizliegta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F9D62-C6C1-49ED-B10D-0BFE03748675}"/>
              </a:ext>
            </a:extLst>
          </p:cNvPr>
          <p:cNvSpPr txBox="1"/>
          <p:nvPr/>
        </p:nvSpPr>
        <p:spPr>
          <a:xfrm>
            <a:off x="242048" y="303002"/>
            <a:ext cx="6138582" cy="86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1200" dirty="0" err="1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Tilpju</a:t>
            </a: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aizbēršana ar atkritumiem var notikt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7A1EF-8FB0-41C5-9682-5660029F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21" y="1458643"/>
            <a:ext cx="457056" cy="44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6767A-CB56-406F-A932-F4C16289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13" y="2407387"/>
            <a:ext cx="457056" cy="44207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83E789A-C24D-4EBD-9333-F4DC9CA5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04" y="3944357"/>
            <a:ext cx="473648" cy="44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955A5E-8ABA-49B8-8945-F4F5F4A7D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274" y="1085982"/>
            <a:ext cx="3826475" cy="28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34BA7-17E7-4327-876D-97F934BA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24" y="1615602"/>
            <a:ext cx="457056" cy="4420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02456FD-4326-4CEC-8A62-7E281291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24" y="1109055"/>
            <a:ext cx="457056" cy="442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48ED0-76ED-44AA-BCE4-46E6983C26D0}"/>
              </a:ext>
            </a:extLst>
          </p:cNvPr>
          <p:cNvSpPr txBox="1"/>
          <p:nvPr/>
        </p:nvSpPr>
        <p:spPr>
          <a:xfrm>
            <a:off x="242047" y="303002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Piemēroti atkritumi</a:t>
            </a:r>
          </a:p>
        </p:txBody>
      </p:sp>
      <p:sp>
        <p:nvSpPr>
          <p:cNvPr id="10" name="Google Shape;288;p34">
            <a:extLst>
              <a:ext uri="{FF2B5EF4-FFF2-40B4-BE49-F238E27FC236}">
                <a16:creationId xmlns:a16="http://schemas.microsoft.com/office/drawing/2014/main" id="{B18E4AAD-F6DD-4354-BF43-A83A318B3399}"/>
              </a:ext>
            </a:extLst>
          </p:cNvPr>
          <p:cNvSpPr/>
          <p:nvPr/>
        </p:nvSpPr>
        <p:spPr>
          <a:xfrm rot="2977028" flipH="1">
            <a:off x="-175010" y="36626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E74716-57F8-43CD-9EE7-4AEFCAB3C565}"/>
              </a:ext>
            </a:extLst>
          </p:cNvPr>
          <p:cNvSpPr txBox="1"/>
          <p:nvPr/>
        </p:nvSpPr>
        <p:spPr>
          <a:xfrm>
            <a:off x="1047980" y="1070451"/>
            <a:ext cx="820573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nebīstami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atbilstoši sagatavoti (drupināti, šķiroti, sijāti utt.)</a:t>
            </a:r>
          </a:p>
          <a:p>
            <a:pPr>
              <a:lnSpc>
                <a:spcPct val="150000"/>
              </a:lnSpc>
            </a:pP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testēti – </a:t>
            </a:r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zināmas fizikāli-mehāniskās un ķīmiskās īpašības</a:t>
            </a:r>
          </a:p>
          <a:p>
            <a:pPr>
              <a:lnSpc>
                <a:spcPct val="150000"/>
              </a:lnSpc>
            </a:pPr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neorganiski (R5) vai organiski (R3)</a:t>
            </a:r>
          </a:p>
          <a:p>
            <a:pPr>
              <a:spcBef>
                <a:spcPts val="600"/>
              </a:spcBef>
            </a:pPr>
            <a:r>
              <a:rPr lang="lv-LV" sz="2000" b="1" dirty="0">
                <a:solidFill>
                  <a:srgbClr val="4F7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inerti</a:t>
            </a: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fizikāli vai ķīmiski nereaģē, bioloģiski nesadalās vai kaitīgi neiedarbojas uz citām vielām, kas ar to saskaras, un tādējādi neizraisa vides piesārņojumu un nekaitē cilvēku veselībai</a:t>
            </a:r>
            <a:endParaRPr lang="lv-LV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B53A42-FE6A-4CFD-A013-ED68597CE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24" y="2051352"/>
            <a:ext cx="457056" cy="442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91DB74-47EB-4C18-9BF1-7B9BC70B1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5" y="2545592"/>
            <a:ext cx="457056" cy="442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A733CA-48BD-4330-A5C4-55538DCE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8" y="2987663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48ED0-76ED-44AA-BCE4-46E6983C26D0}"/>
              </a:ext>
            </a:extLst>
          </p:cNvPr>
          <p:cNvSpPr txBox="1"/>
          <p:nvPr/>
        </p:nvSpPr>
        <p:spPr>
          <a:xfrm>
            <a:off x="242047" y="303002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Grunts kvalitātes normatīvi</a:t>
            </a:r>
          </a:p>
        </p:txBody>
      </p:sp>
      <p:sp>
        <p:nvSpPr>
          <p:cNvPr id="10" name="Google Shape;288;p34">
            <a:extLst>
              <a:ext uri="{FF2B5EF4-FFF2-40B4-BE49-F238E27FC236}">
                <a16:creationId xmlns:a16="http://schemas.microsoft.com/office/drawing/2014/main" id="{B18E4AAD-F6DD-4354-BF43-A83A318B3399}"/>
              </a:ext>
            </a:extLst>
          </p:cNvPr>
          <p:cNvSpPr/>
          <p:nvPr/>
        </p:nvSpPr>
        <p:spPr>
          <a:xfrm rot="2977028" flipH="1">
            <a:off x="-175010" y="36626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E74716-57F8-43CD-9EE7-4AEFCAB3C565}"/>
              </a:ext>
            </a:extLst>
          </p:cNvPr>
          <p:cNvSpPr txBox="1"/>
          <p:nvPr/>
        </p:nvSpPr>
        <p:spPr>
          <a:xfrm>
            <a:off x="1047980" y="1070451"/>
            <a:ext cx="76240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Ministru kabineta 2005. gada 25. oktobra noteikumi Nr. 804 "Noteikumi par augsnes un grunts kvalitātes normatīviem":</a:t>
            </a:r>
          </a:p>
          <a:p>
            <a:pPr marL="900113"/>
            <a:b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tabulas (neorganiski un organiski piesārņotāji)</a:t>
            </a:r>
          </a:p>
          <a:p>
            <a:pPr marL="900113"/>
            <a:endParaRPr lang="lv-LV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00113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Smago metālu un  naftas produktu 3 robežvērtības balstītas uz grunts tipu</a:t>
            </a:r>
          </a:p>
          <a:p>
            <a:pPr marL="900113"/>
            <a:endParaRPr lang="lv-LV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00113"/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Citiem piesārņotājiem 2 robežvērtības</a:t>
            </a:r>
          </a:p>
          <a:p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801ED-41AD-4F95-A7E7-953A579F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77" y="1974622"/>
            <a:ext cx="457056" cy="442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4B5FC-91F0-4708-92AA-A94948F1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77" y="2505772"/>
            <a:ext cx="457056" cy="442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E0F60-C642-44A2-84B3-71EA2EDB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77" y="3106168"/>
            <a:ext cx="457056" cy="4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48ED0-76ED-44AA-BCE4-46E6983C26D0}"/>
              </a:ext>
            </a:extLst>
          </p:cNvPr>
          <p:cNvSpPr txBox="1"/>
          <p:nvPr/>
        </p:nvSpPr>
        <p:spPr>
          <a:xfrm>
            <a:off x="242047" y="303002"/>
            <a:ext cx="8787653" cy="468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38213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lv-LV" sz="2400" b="1" kern="1200" dirty="0">
                <a:solidFill>
                  <a:srgbClr val="80808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Atkritumu izcelsme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Google Shape;288;p34">
            <a:extLst>
              <a:ext uri="{FF2B5EF4-FFF2-40B4-BE49-F238E27FC236}">
                <a16:creationId xmlns:a16="http://schemas.microsoft.com/office/drawing/2014/main" id="{B18E4AAD-F6DD-4354-BF43-A83A318B3399}"/>
              </a:ext>
            </a:extLst>
          </p:cNvPr>
          <p:cNvSpPr/>
          <p:nvPr/>
        </p:nvSpPr>
        <p:spPr>
          <a:xfrm rot="2977028" flipH="1">
            <a:off x="-175010" y="3662649"/>
            <a:ext cx="3276574" cy="3927518"/>
          </a:xfrm>
          <a:custGeom>
            <a:avLst/>
            <a:gdLst/>
            <a:ahLst/>
            <a:cxnLst/>
            <a:rect l="l" t="t" r="r" b="b"/>
            <a:pathLst>
              <a:path w="17462" h="20948" extrusionOk="0">
                <a:moveTo>
                  <a:pt x="17421" y="13226"/>
                </a:moveTo>
                <a:cubicBezTo>
                  <a:pt x="17369" y="12966"/>
                  <a:pt x="17312" y="12713"/>
                  <a:pt x="17252" y="12464"/>
                </a:cubicBezTo>
                <a:cubicBezTo>
                  <a:pt x="17234" y="12545"/>
                  <a:pt x="17219" y="12626"/>
                  <a:pt x="17206" y="12708"/>
                </a:cubicBezTo>
                <a:cubicBezTo>
                  <a:pt x="16816" y="15247"/>
                  <a:pt x="16212" y="17450"/>
                  <a:pt x="15432" y="19265"/>
                </a:cubicBezTo>
                <a:cubicBezTo>
                  <a:pt x="15667" y="19062"/>
                  <a:pt x="15889" y="18841"/>
                  <a:pt x="16096" y="18603"/>
                </a:cubicBezTo>
                <a:cubicBezTo>
                  <a:pt x="16667" y="17100"/>
                  <a:pt x="17128" y="15374"/>
                  <a:pt x="17462" y="13446"/>
                </a:cubicBezTo>
                <a:cubicBezTo>
                  <a:pt x="17449" y="13373"/>
                  <a:pt x="17436" y="13300"/>
                  <a:pt x="17421" y="13226"/>
                </a:cubicBezTo>
                <a:close/>
                <a:moveTo>
                  <a:pt x="16991" y="11483"/>
                </a:moveTo>
                <a:cubicBezTo>
                  <a:pt x="16940" y="11307"/>
                  <a:pt x="16888" y="11135"/>
                  <a:pt x="16833" y="10965"/>
                </a:cubicBezTo>
                <a:cubicBezTo>
                  <a:pt x="16566" y="11455"/>
                  <a:pt x="16378" y="11994"/>
                  <a:pt x="16290" y="12567"/>
                </a:cubicBezTo>
                <a:cubicBezTo>
                  <a:pt x="16087" y="13883"/>
                  <a:pt x="15824" y="15124"/>
                  <a:pt x="15507" y="16257"/>
                </a:cubicBezTo>
                <a:cubicBezTo>
                  <a:pt x="15479" y="16355"/>
                  <a:pt x="15537" y="16458"/>
                  <a:pt x="15635" y="16485"/>
                </a:cubicBezTo>
                <a:cubicBezTo>
                  <a:pt x="15734" y="16513"/>
                  <a:pt x="15837" y="16455"/>
                  <a:pt x="15864" y="16356"/>
                </a:cubicBezTo>
                <a:cubicBezTo>
                  <a:pt x="16185" y="15210"/>
                  <a:pt x="16452" y="13954"/>
                  <a:pt x="16656" y="12623"/>
                </a:cubicBezTo>
                <a:cubicBezTo>
                  <a:pt x="16718" y="12223"/>
                  <a:pt x="16832" y="11841"/>
                  <a:pt x="16991" y="11483"/>
                </a:cubicBezTo>
                <a:close/>
                <a:moveTo>
                  <a:pt x="16600" y="10279"/>
                </a:moveTo>
                <a:cubicBezTo>
                  <a:pt x="16548" y="10135"/>
                  <a:pt x="16495" y="9994"/>
                  <a:pt x="16442" y="9855"/>
                </a:cubicBezTo>
                <a:cubicBezTo>
                  <a:pt x="15897" y="10599"/>
                  <a:pt x="15519" y="11473"/>
                  <a:pt x="15373" y="12426"/>
                </a:cubicBezTo>
                <a:cubicBezTo>
                  <a:pt x="14893" y="15545"/>
                  <a:pt x="14057" y="18191"/>
                  <a:pt x="12956" y="20079"/>
                </a:cubicBezTo>
                <a:cubicBezTo>
                  <a:pt x="12905" y="20168"/>
                  <a:pt x="12935" y="20281"/>
                  <a:pt x="13024" y="20333"/>
                </a:cubicBezTo>
                <a:cubicBezTo>
                  <a:pt x="13112" y="20385"/>
                  <a:pt x="13226" y="20355"/>
                  <a:pt x="13277" y="20266"/>
                </a:cubicBezTo>
                <a:cubicBezTo>
                  <a:pt x="14401" y="18338"/>
                  <a:pt x="15253" y="15647"/>
                  <a:pt x="15740" y="12482"/>
                </a:cubicBezTo>
                <a:cubicBezTo>
                  <a:pt x="15864" y="11675"/>
                  <a:pt x="16165" y="10929"/>
                  <a:pt x="16600" y="10279"/>
                </a:cubicBezTo>
                <a:close/>
                <a:moveTo>
                  <a:pt x="16171" y="9191"/>
                </a:moveTo>
                <a:cubicBezTo>
                  <a:pt x="16115" y="9063"/>
                  <a:pt x="16060" y="8936"/>
                  <a:pt x="16003" y="8811"/>
                </a:cubicBezTo>
                <a:cubicBezTo>
                  <a:pt x="15182" y="9764"/>
                  <a:pt x="14615" y="10948"/>
                  <a:pt x="14411" y="12278"/>
                </a:cubicBezTo>
                <a:cubicBezTo>
                  <a:pt x="14342" y="12720"/>
                  <a:pt x="14265" y="13163"/>
                  <a:pt x="14180" y="13592"/>
                </a:cubicBezTo>
                <a:cubicBezTo>
                  <a:pt x="14160" y="13693"/>
                  <a:pt x="14226" y="13790"/>
                  <a:pt x="14326" y="13810"/>
                </a:cubicBezTo>
                <a:cubicBezTo>
                  <a:pt x="14338" y="13813"/>
                  <a:pt x="14350" y="13814"/>
                  <a:pt x="14362" y="13814"/>
                </a:cubicBezTo>
                <a:cubicBezTo>
                  <a:pt x="14449" y="13814"/>
                  <a:pt x="14527" y="13752"/>
                  <a:pt x="14544" y="13664"/>
                </a:cubicBezTo>
                <a:cubicBezTo>
                  <a:pt x="14630" y="13230"/>
                  <a:pt x="14708" y="12782"/>
                  <a:pt x="14777" y="12334"/>
                </a:cubicBezTo>
                <a:cubicBezTo>
                  <a:pt x="14961" y="11139"/>
                  <a:pt x="15456" y="10068"/>
                  <a:pt x="16171" y="9191"/>
                </a:cubicBezTo>
                <a:close/>
                <a:moveTo>
                  <a:pt x="15720" y="8218"/>
                </a:moveTo>
                <a:cubicBezTo>
                  <a:pt x="15661" y="8100"/>
                  <a:pt x="15602" y="7984"/>
                  <a:pt x="15542" y="7869"/>
                </a:cubicBezTo>
                <a:cubicBezTo>
                  <a:pt x="14456" y="9003"/>
                  <a:pt x="13704" y="10467"/>
                  <a:pt x="13448" y="12130"/>
                </a:cubicBezTo>
                <a:cubicBezTo>
                  <a:pt x="13102" y="14379"/>
                  <a:pt x="12545" y="16398"/>
                  <a:pt x="11837" y="17968"/>
                </a:cubicBezTo>
                <a:cubicBezTo>
                  <a:pt x="11795" y="18062"/>
                  <a:pt x="11837" y="18172"/>
                  <a:pt x="11930" y="18214"/>
                </a:cubicBezTo>
                <a:cubicBezTo>
                  <a:pt x="12024" y="18257"/>
                  <a:pt x="12134" y="18214"/>
                  <a:pt x="12175" y="18121"/>
                </a:cubicBezTo>
                <a:cubicBezTo>
                  <a:pt x="12907" y="16497"/>
                  <a:pt x="13458" y="14501"/>
                  <a:pt x="13815" y="12186"/>
                </a:cubicBezTo>
                <a:cubicBezTo>
                  <a:pt x="14051" y="10648"/>
                  <a:pt x="14734" y="9286"/>
                  <a:pt x="15720" y="8218"/>
                </a:cubicBezTo>
                <a:close/>
                <a:moveTo>
                  <a:pt x="15263" y="7359"/>
                </a:moveTo>
                <a:cubicBezTo>
                  <a:pt x="15199" y="7246"/>
                  <a:pt x="15135" y="7136"/>
                  <a:pt x="15070" y="7027"/>
                </a:cubicBezTo>
                <a:cubicBezTo>
                  <a:pt x="13750" y="8319"/>
                  <a:pt x="12832" y="10030"/>
                  <a:pt x="12531" y="11989"/>
                </a:cubicBezTo>
                <a:cubicBezTo>
                  <a:pt x="11720" y="17261"/>
                  <a:pt x="9957" y="19833"/>
                  <a:pt x="8992" y="20284"/>
                </a:cubicBezTo>
                <a:cubicBezTo>
                  <a:pt x="9097" y="20369"/>
                  <a:pt x="9208" y="20446"/>
                  <a:pt x="9327" y="20515"/>
                </a:cubicBezTo>
                <a:cubicBezTo>
                  <a:pt x="10508" y="19765"/>
                  <a:pt x="12132" y="17022"/>
                  <a:pt x="12898" y="12045"/>
                </a:cubicBezTo>
                <a:cubicBezTo>
                  <a:pt x="13181" y="10203"/>
                  <a:pt x="14035" y="8588"/>
                  <a:pt x="15263" y="7359"/>
                </a:cubicBezTo>
                <a:close/>
                <a:moveTo>
                  <a:pt x="14774" y="6545"/>
                </a:moveTo>
                <a:cubicBezTo>
                  <a:pt x="14706" y="6438"/>
                  <a:pt x="14637" y="6333"/>
                  <a:pt x="14569" y="6230"/>
                </a:cubicBezTo>
                <a:cubicBezTo>
                  <a:pt x="13257" y="7460"/>
                  <a:pt x="12280" y="9055"/>
                  <a:pt x="11811" y="10888"/>
                </a:cubicBezTo>
                <a:cubicBezTo>
                  <a:pt x="11785" y="10987"/>
                  <a:pt x="11845" y="11088"/>
                  <a:pt x="11944" y="11114"/>
                </a:cubicBezTo>
                <a:cubicBezTo>
                  <a:pt x="11960" y="11117"/>
                  <a:pt x="11975" y="11119"/>
                  <a:pt x="11991" y="11119"/>
                </a:cubicBezTo>
                <a:cubicBezTo>
                  <a:pt x="12073" y="11119"/>
                  <a:pt x="12149" y="11064"/>
                  <a:pt x="12170" y="10980"/>
                </a:cubicBezTo>
                <a:cubicBezTo>
                  <a:pt x="12616" y="9239"/>
                  <a:pt x="13537" y="7722"/>
                  <a:pt x="14774" y="6545"/>
                </a:cubicBezTo>
                <a:close/>
                <a:moveTo>
                  <a:pt x="14242" y="5756"/>
                </a:moveTo>
                <a:cubicBezTo>
                  <a:pt x="14169" y="5654"/>
                  <a:pt x="14095" y="5553"/>
                  <a:pt x="14022" y="5454"/>
                </a:cubicBezTo>
                <a:cubicBezTo>
                  <a:pt x="12289" y="7044"/>
                  <a:pt x="11082" y="9212"/>
                  <a:pt x="10698" y="11706"/>
                </a:cubicBezTo>
                <a:cubicBezTo>
                  <a:pt x="10162" y="15185"/>
                  <a:pt x="9276" y="17032"/>
                  <a:pt x="8710" y="17909"/>
                </a:cubicBezTo>
                <a:cubicBezTo>
                  <a:pt x="8143" y="17032"/>
                  <a:pt x="7257" y="15185"/>
                  <a:pt x="6721" y="11706"/>
                </a:cubicBezTo>
                <a:cubicBezTo>
                  <a:pt x="6338" y="9215"/>
                  <a:pt x="5133" y="7049"/>
                  <a:pt x="3404" y="5459"/>
                </a:cubicBezTo>
                <a:cubicBezTo>
                  <a:pt x="3331" y="5558"/>
                  <a:pt x="3257" y="5658"/>
                  <a:pt x="3184" y="5761"/>
                </a:cubicBezTo>
                <a:cubicBezTo>
                  <a:pt x="4836" y="7293"/>
                  <a:pt x="5986" y="9373"/>
                  <a:pt x="6354" y="11762"/>
                </a:cubicBezTo>
                <a:cubicBezTo>
                  <a:pt x="6952" y="15645"/>
                  <a:pt x="7992" y="17555"/>
                  <a:pt x="8558" y="18347"/>
                </a:cubicBezTo>
                <a:cubicBezTo>
                  <a:pt x="8593" y="18396"/>
                  <a:pt x="8650" y="18425"/>
                  <a:pt x="8710" y="18425"/>
                </a:cubicBezTo>
                <a:cubicBezTo>
                  <a:pt x="8770" y="18425"/>
                  <a:pt x="8826" y="18396"/>
                  <a:pt x="8860" y="18347"/>
                </a:cubicBezTo>
                <a:cubicBezTo>
                  <a:pt x="9427" y="17554"/>
                  <a:pt x="10467" y="15645"/>
                  <a:pt x="11065" y="11762"/>
                </a:cubicBezTo>
                <a:cubicBezTo>
                  <a:pt x="11433" y="9370"/>
                  <a:pt x="12586" y="7289"/>
                  <a:pt x="14242" y="5756"/>
                </a:cubicBezTo>
                <a:close/>
                <a:moveTo>
                  <a:pt x="13681" y="5012"/>
                </a:moveTo>
                <a:cubicBezTo>
                  <a:pt x="13603" y="4914"/>
                  <a:pt x="13525" y="4818"/>
                  <a:pt x="13447" y="4724"/>
                </a:cubicBezTo>
                <a:cubicBezTo>
                  <a:pt x="12796" y="5311"/>
                  <a:pt x="12209" y="5976"/>
                  <a:pt x="11701" y="6712"/>
                </a:cubicBezTo>
                <a:cubicBezTo>
                  <a:pt x="11643" y="6796"/>
                  <a:pt x="11664" y="6912"/>
                  <a:pt x="11749" y="6970"/>
                </a:cubicBezTo>
                <a:cubicBezTo>
                  <a:pt x="11781" y="6992"/>
                  <a:pt x="11818" y="7003"/>
                  <a:pt x="11854" y="7003"/>
                </a:cubicBezTo>
                <a:cubicBezTo>
                  <a:pt x="11913" y="7003"/>
                  <a:pt x="11971" y="6975"/>
                  <a:pt x="12007" y="6923"/>
                </a:cubicBezTo>
                <a:cubicBezTo>
                  <a:pt x="12494" y="6216"/>
                  <a:pt x="13057" y="5577"/>
                  <a:pt x="13681" y="5012"/>
                </a:cubicBezTo>
                <a:close/>
                <a:moveTo>
                  <a:pt x="13083" y="4299"/>
                </a:moveTo>
                <a:cubicBezTo>
                  <a:pt x="12999" y="4204"/>
                  <a:pt x="12916" y="4112"/>
                  <a:pt x="12833" y="4023"/>
                </a:cubicBezTo>
                <a:cubicBezTo>
                  <a:pt x="10763" y="5895"/>
                  <a:pt x="9320" y="8464"/>
                  <a:pt x="8864" y="11424"/>
                </a:cubicBezTo>
                <a:cubicBezTo>
                  <a:pt x="8817" y="11734"/>
                  <a:pt x="8765" y="12038"/>
                  <a:pt x="8710" y="12333"/>
                </a:cubicBezTo>
                <a:cubicBezTo>
                  <a:pt x="8654" y="12039"/>
                  <a:pt x="8602" y="11735"/>
                  <a:pt x="8555" y="11424"/>
                </a:cubicBezTo>
                <a:cubicBezTo>
                  <a:pt x="8465" y="10841"/>
                  <a:pt x="8335" y="10263"/>
                  <a:pt x="8168" y="9706"/>
                </a:cubicBezTo>
                <a:cubicBezTo>
                  <a:pt x="8139" y="9608"/>
                  <a:pt x="8036" y="9552"/>
                  <a:pt x="7937" y="9581"/>
                </a:cubicBezTo>
                <a:cubicBezTo>
                  <a:pt x="7839" y="9611"/>
                  <a:pt x="7784" y="9714"/>
                  <a:pt x="7813" y="9812"/>
                </a:cubicBezTo>
                <a:cubicBezTo>
                  <a:pt x="7974" y="10353"/>
                  <a:pt x="8101" y="10915"/>
                  <a:pt x="8188" y="11480"/>
                </a:cubicBezTo>
                <a:cubicBezTo>
                  <a:pt x="8287" y="12120"/>
                  <a:pt x="8401" y="12729"/>
                  <a:pt x="8529" y="13290"/>
                </a:cubicBezTo>
                <a:cubicBezTo>
                  <a:pt x="8548" y="13374"/>
                  <a:pt x="8623" y="13434"/>
                  <a:pt x="8710" y="13434"/>
                </a:cubicBezTo>
                <a:cubicBezTo>
                  <a:pt x="8796" y="13434"/>
                  <a:pt x="8871" y="13374"/>
                  <a:pt x="8890" y="13290"/>
                </a:cubicBezTo>
                <a:cubicBezTo>
                  <a:pt x="9019" y="12724"/>
                  <a:pt x="9134" y="12115"/>
                  <a:pt x="9231" y="11480"/>
                </a:cubicBezTo>
                <a:cubicBezTo>
                  <a:pt x="9673" y="8608"/>
                  <a:pt x="11074" y="6115"/>
                  <a:pt x="13083" y="4299"/>
                </a:cubicBezTo>
                <a:close/>
                <a:moveTo>
                  <a:pt x="12455" y="3625"/>
                </a:moveTo>
                <a:cubicBezTo>
                  <a:pt x="12366" y="3535"/>
                  <a:pt x="12279" y="3448"/>
                  <a:pt x="12193" y="3364"/>
                </a:cubicBezTo>
                <a:cubicBezTo>
                  <a:pt x="10681" y="4733"/>
                  <a:pt x="9474" y="6452"/>
                  <a:pt x="8710" y="8424"/>
                </a:cubicBezTo>
                <a:cubicBezTo>
                  <a:pt x="7946" y="6454"/>
                  <a:pt x="6741" y="4737"/>
                  <a:pt x="5232" y="3368"/>
                </a:cubicBezTo>
                <a:cubicBezTo>
                  <a:pt x="5146" y="3453"/>
                  <a:pt x="5058" y="3540"/>
                  <a:pt x="4969" y="3631"/>
                </a:cubicBezTo>
                <a:cubicBezTo>
                  <a:pt x="6561" y="5071"/>
                  <a:pt x="7805" y="6907"/>
                  <a:pt x="8534" y="9025"/>
                </a:cubicBezTo>
                <a:cubicBezTo>
                  <a:pt x="8560" y="9100"/>
                  <a:pt x="8630" y="9150"/>
                  <a:pt x="8710" y="9150"/>
                </a:cubicBezTo>
                <a:cubicBezTo>
                  <a:pt x="8788" y="9150"/>
                  <a:pt x="8859" y="9100"/>
                  <a:pt x="8885" y="9025"/>
                </a:cubicBezTo>
                <a:cubicBezTo>
                  <a:pt x="9615" y="6905"/>
                  <a:pt x="10861" y="5066"/>
                  <a:pt x="12455" y="3625"/>
                </a:cubicBezTo>
                <a:close/>
                <a:moveTo>
                  <a:pt x="11786" y="2979"/>
                </a:moveTo>
                <a:cubicBezTo>
                  <a:pt x="11692" y="2893"/>
                  <a:pt x="11600" y="2810"/>
                  <a:pt x="11510" y="2731"/>
                </a:cubicBezTo>
                <a:cubicBezTo>
                  <a:pt x="10408" y="3739"/>
                  <a:pt x="9457" y="4925"/>
                  <a:pt x="8706" y="6262"/>
                </a:cubicBezTo>
                <a:cubicBezTo>
                  <a:pt x="8656" y="6351"/>
                  <a:pt x="8688" y="6464"/>
                  <a:pt x="8777" y="6514"/>
                </a:cubicBezTo>
                <a:cubicBezTo>
                  <a:pt x="8806" y="6530"/>
                  <a:pt x="8837" y="6538"/>
                  <a:pt x="8868" y="6538"/>
                </a:cubicBezTo>
                <a:cubicBezTo>
                  <a:pt x="8933" y="6538"/>
                  <a:pt x="8996" y="6504"/>
                  <a:pt x="9030" y="6443"/>
                </a:cubicBezTo>
                <a:cubicBezTo>
                  <a:pt x="9767" y="5131"/>
                  <a:pt x="10702" y="3967"/>
                  <a:pt x="11786" y="2979"/>
                </a:cubicBezTo>
                <a:close/>
                <a:moveTo>
                  <a:pt x="11079" y="2362"/>
                </a:moveTo>
                <a:cubicBezTo>
                  <a:pt x="10978" y="2278"/>
                  <a:pt x="10882" y="2200"/>
                  <a:pt x="10791" y="2128"/>
                </a:cubicBezTo>
                <a:cubicBezTo>
                  <a:pt x="10023" y="2842"/>
                  <a:pt x="9323" y="3640"/>
                  <a:pt x="8710" y="4517"/>
                </a:cubicBezTo>
                <a:cubicBezTo>
                  <a:pt x="8471" y="4177"/>
                  <a:pt x="8217" y="3843"/>
                  <a:pt x="7951" y="3523"/>
                </a:cubicBezTo>
                <a:cubicBezTo>
                  <a:pt x="7886" y="3445"/>
                  <a:pt x="7769" y="3434"/>
                  <a:pt x="7690" y="3499"/>
                </a:cubicBezTo>
                <a:cubicBezTo>
                  <a:pt x="7611" y="3564"/>
                  <a:pt x="7600" y="3682"/>
                  <a:pt x="7666" y="3760"/>
                </a:cubicBezTo>
                <a:cubicBezTo>
                  <a:pt x="7982" y="4141"/>
                  <a:pt x="8281" y="4540"/>
                  <a:pt x="8556" y="4948"/>
                </a:cubicBezTo>
                <a:cubicBezTo>
                  <a:pt x="8590" y="4999"/>
                  <a:pt x="8648" y="5029"/>
                  <a:pt x="8710" y="5029"/>
                </a:cubicBezTo>
                <a:cubicBezTo>
                  <a:pt x="8771" y="5029"/>
                  <a:pt x="8829" y="4999"/>
                  <a:pt x="8863" y="4948"/>
                </a:cubicBezTo>
                <a:cubicBezTo>
                  <a:pt x="9507" y="3993"/>
                  <a:pt x="10252" y="3128"/>
                  <a:pt x="11079" y="2362"/>
                </a:cubicBezTo>
                <a:close/>
                <a:moveTo>
                  <a:pt x="9683" y="1126"/>
                </a:moveTo>
                <a:cubicBezTo>
                  <a:pt x="9602" y="1027"/>
                  <a:pt x="9527" y="928"/>
                  <a:pt x="9459" y="830"/>
                </a:cubicBezTo>
                <a:cubicBezTo>
                  <a:pt x="9201" y="1071"/>
                  <a:pt x="8951" y="1320"/>
                  <a:pt x="8710" y="1579"/>
                </a:cubicBezTo>
                <a:cubicBezTo>
                  <a:pt x="8470" y="1322"/>
                  <a:pt x="8222" y="1075"/>
                  <a:pt x="7967" y="836"/>
                </a:cubicBezTo>
                <a:cubicBezTo>
                  <a:pt x="7898" y="935"/>
                  <a:pt x="7823" y="1034"/>
                  <a:pt x="7741" y="1132"/>
                </a:cubicBezTo>
                <a:cubicBezTo>
                  <a:pt x="8028" y="1403"/>
                  <a:pt x="8305" y="1685"/>
                  <a:pt x="8572" y="1978"/>
                </a:cubicBezTo>
                <a:cubicBezTo>
                  <a:pt x="8607" y="2016"/>
                  <a:pt x="8658" y="2038"/>
                  <a:pt x="8710" y="2038"/>
                </a:cubicBezTo>
                <a:cubicBezTo>
                  <a:pt x="8762" y="2038"/>
                  <a:pt x="8811" y="2016"/>
                  <a:pt x="8846" y="1978"/>
                </a:cubicBezTo>
                <a:cubicBezTo>
                  <a:pt x="9115" y="1683"/>
                  <a:pt x="9395" y="1399"/>
                  <a:pt x="9683" y="1126"/>
                </a:cubicBezTo>
                <a:close/>
                <a:moveTo>
                  <a:pt x="9161" y="345"/>
                </a:moveTo>
                <a:cubicBezTo>
                  <a:pt x="9096" y="225"/>
                  <a:pt x="9040" y="109"/>
                  <a:pt x="8991" y="0"/>
                </a:cubicBezTo>
                <a:cubicBezTo>
                  <a:pt x="8896" y="85"/>
                  <a:pt x="8802" y="170"/>
                  <a:pt x="8710" y="259"/>
                </a:cubicBezTo>
                <a:cubicBezTo>
                  <a:pt x="8620" y="173"/>
                  <a:pt x="8527" y="90"/>
                  <a:pt x="8435" y="7"/>
                </a:cubicBezTo>
                <a:cubicBezTo>
                  <a:pt x="8387" y="116"/>
                  <a:pt x="8330" y="231"/>
                  <a:pt x="8266" y="351"/>
                </a:cubicBezTo>
                <a:cubicBezTo>
                  <a:pt x="8372" y="449"/>
                  <a:pt x="8476" y="549"/>
                  <a:pt x="8580" y="649"/>
                </a:cubicBezTo>
                <a:cubicBezTo>
                  <a:pt x="8616" y="685"/>
                  <a:pt x="8663" y="703"/>
                  <a:pt x="8710" y="703"/>
                </a:cubicBezTo>
                <a:cubicBezTo>
                  <a:pt x="8757" y="703"/>
                  <a:pt x="8803" y="685"/>
                  <a:pt x="8840" y="649"/>
                </a:cubicBezTo>
                <a:cubicBezTo>
                  <a:pt x="8945" y="546"/>
                  <a:pt x="9052" y="445"/>
                  <a:pt x="9161" y="345"/>
                </a:cubicBezTo>
                <a:close/>
                <a:moveTo>
                  <a:pt x="7362" y="1537"/>
                </a:moveTo>
                <a:cubicBezTo>
                  <a:pt x="7273" y="1621"/>
                  <a:pt x="7178" y="1703"/>
                  <a:pt x="7078" y="1782"/>
                </a:cubicBezTo>
                <a:cubicBezTo>
                  <a:pt x="7606" y="2281"/>
                  <a:pt x="8103" y="2818"/>
                  <a:pt x="8565" y="3395"/>
                </a:cubicBezTo>
                <a:cubicBezTo>
                  <a:pt x="8600" y="3439"/>
                  <a:pt x="8653" y="3464"/>
                  <a:pt x="8710" y="3464"/>
                </a:cubicBezTo>
                <a:cubicBezTo>
                  <a:pt x="8766" y="3464"/>
                  <a:pt x="8819" y="3439"/>
                  <a:pt x="8855" y="3395"/>
                </a:cubicBezTo>
                <a:cubicBezTo>
                  <a:pt x="9205" y="2957"/>
                  <a:pt x="9583" y="2533"/>
                  <a:pt x="9979" y="2133"/>
                </a:cubicBezTo>
                <a:cubicBezTo>
                  <a:pt x="10051" y="2061"/>
                  <a:pt x="10051" y="1943"/>
                  <a:pt x="9978" y="1871"/>
                </a:cubicBezTo>
                <a:cubicBezTo>
                  <a:pt x="9905" y="1798"/>
                  <a:pt x="9788" y="1799"/>
                  <a:pt x="9716" y="1872"/>
                </a:cubicBezTo>
                <a:cubicBezTo>
                  <a:pt x="9365" y="2226"/>
                  <a:pt x="9027" y="2600"/>
                  <a:pt x="8710" y="2985"/>
                </a:cubicBezTo>
                <a:cubicBezTo>
                  <a:pt x="8287" y="2472"/>
                  <a:pt x="7837" y="1989"/>
                  <a:pt x="7362" y="1537"/>
                </a:cubicBezTo>
                <a:close/>
                <a:moveTo>
                  <a:pt x="6636" y="2130"/>
                </a:moveTo>
                <a:cubicBezTo>
                  <a:pt x="6545" y="2203"/>
                  <a:pt x="6448" y="2281"/>
                  <a:pt x="6345" y="2366"/>
                </a:cubicBezTo>
                <a:cubicBezTo>
                  <a:pt x="6518" y="2526"/>
                  <a:pt x="6687" y="2691"/>
                  <a:pt x="6853" y="2861"/>
                </a:cubicBezTo>
                <a:cubicBezTo>
                  <a:pt x="6925" y="2934"/>
                  <a:pt x="7043" y="2935"/>
                  <a:pt x="7115" y="2863"/>
                </a:cubicBezTo>
                <a:cubicBezTo>
                  <a:pt x="7189" y="2792"/>
                  <a:pt x="7190" y="2674"/>
                  <a:pt x="7118" y="2601"/>
                </a:cubicBezTo>
                <a:cubicBezTo>
                  <a:pt x="6960" y="2440"/>
                  <a:pt x="6800" y="2283"/>
                  <a:pt x="6636" y="2130"/>
                </a:cubicBezTo>
                <a:close/>
                <a:moveTo>
                  <a:pt x="5906" y="2742"/>
                </a:moveTo>
                <a:cubicBezTo>
                  <a:pt x="5816" y="2821"/>
                  <a:pt x="5724" y="2905"/>
                  <a:pt x="5629" y="2992"/>
                </a:cubicBezTo>
                <a:cubicBezTo>
                  <a:pt x="6573" y="3846"/>
                  <a:pt x="7404" y="4830"/>
                  <a:pt x="8085" y="5928"/>
                </a:cubicBezTo>
                <a:cubicBezTo>
                  <a:pt x="8139" y="6015"/>
                  <a:pt x="8253" y="6042"/>
                  <a:pt x="8340" y="5988"/>
                </a:cubicBezTo>
                <a:cubicBezTo>
                  <a:pt x="8427" y="5934"/>
                  <a:pt x="8454" y="5820"/>
                  <a:pt x="8400" y="5733"/>
                </a:cubicBezTo>
                <a:cubicBezTo>
                  <a:pt x="7707" y="4615"/>
                  <a:pt x="6864" y="3613"/>
                  <a:pt x="5906" y="2742"/>
                </a:cubicBezTo>
                <a:close/>
                <a:moveTo>
                  <a:pt x="4591" y="4029"/>
                </a:moveTo>
                <a:cubicBezTo>
                  <a:pt x="4508" y="4119"/>
                  <a:pt x="4425" y="4211"/>
                  <a:pt x="4341" y="4305"/>
                </a:cubicBezTo>
                <a:cubicBezTo>
                  <a:pt x="5627" y="5467"/>
                  <a:pt x="6670" y="6911"/>
                  <a:pt x="7369" y="8574"/>
                </a:cubicBezTo>
                <a:cubicBezTo>
                  <a:pt x="7409" y="8668"/>
                  <a:pt x="7517" y="8712"/>
                  <a:pt x="7612" y="8673"/>
                </a:cubicBezTo>
                <a:cubicBezTo>
                  <a:pt x="7706" y="8633"/>
                  <a:pt x="7751" y="8524"/>
                  <a:pt x="7711" y="8430"/>
                </a:cubicBezTo>
                <a:cubicBezTo>
                  <a:pt x="6990" y="6716"/>
                  <a:pt x="5916" y="5227"/>
                  <a:pt x="4591" y="4029"/>
                </a:cubicBezTo>
                <a:close/>
                <a:moveTo>
                  <a:pt x="3980" y="4727"/>
                </a:moveTo>
                <a:cubicBezTo>
                  <a:pt x="3902" y="4821"/>
                  <a:pt x="3824" y="4917"/>
                  <a:pt x="3746" y="5015"/>
                </a:cubicBezTo>
                <a:cubicBezTo>
                  <a:pt x="4027" y="5271"/>
                  <a:pt x="4296" y="5542"/>
                  <a:pt x="4551" y="5828"/>
                </a:cubicBezTo>
                <a:cubicBezTo>
                  <a:pt x="4620" y="5905"/>
                  <a:pt x="4737" y="5911"/>
                  <a:pt x="4814" y="5843"/>
                </a:cubicBezTo>
                <a:cubicBezTo>
                  <a:pt x="4890" y="5775"/>
                  <a:pt x="4897" y="5657"/>
                  <a:pt x="4828" y="5581"/>
                </a:cubicBezTo>
                <a:cubicBezTo>
                  <a:pt x="4560" y="5280"/>
                  <a:pt x="4277" y="4995"/>
                  <a:pt x="3980" y="4727"/>
                </a:cubicBezTo>
                <a:close/>
                <a:moveTo>
                  <a:pt x="2864" y="6225"/>
                </a:moveTo>
                <a:cubicBezTo>
                  <a:pt x="2795" y="6328"/>
                  <a:pt x="2726" y="6434"/>
                  <a:pt x="2658" y="6541"/>
                </a:cubicBezTo>
                <a:cubicBezTo>
                  <a:pt x="2962" y="6831"/>
                  <a:pt x="3248" y="7144"/>
                  <a:pt x="3514" y="7479"/>
                </a:cubicBezTo>
                <a:cubicBezTo>
                  <a:pt x="3577" y="7558"/>
                  <a:pt x="3694" y="7572"/>
                  <a:pt x="3774" y="7508"/>
                </a:cubicBezTo>
                <a:cubicBezTo>
                  <a:pt x="3855" y="7445"/>
                  <a:pt x="3868" y="7328"/>
                  <a:pt x="3804" y="7248"/>
                </a:cubicBezTo>
                <a:cubicBezTo>
                  <a:pt x="3513" y="6881"/>
                  <a:pt x="3199" y="6540"/>
                  <a:pt x="2864" y="6225"/>
                </a:cubicBezTo>
                <a:close/>
                <a:moveTo>
                  <a:pt x="2356" y="7033"/>
                </a:moveTo>
                <a:cubicBezTo>
                  <a:pt x="2291" y="7141"/>
                  <a:pt x="2228" y="7251"/>
                  <a:pt x="2164" y="7363"/>
                </a:cubicBezTo>
                <a:cubicBezTo>
                  <a:pt x="3388" y="8593"/>
                  <a:pt x="4238" y="10206"/>
                  <a:pt x="4521" y="12045"/>
                </a:cubicBezTo>
                <a:cubicBezTo>
                  <a:pt x="4556" y="12270"/>
                  <a:pt x="4592" y="12489"/>
                  <a:pt x="4630" y="12705"/>
                </a:cubicBezTo>
                <a:cubicBezTo>
                  <a:pt x="4648" y="12805"/>
                  <a:pt x="4744" y="12874"/>
                  <a:pt x="4845" y="12855"/>
                </a:cubicBezTo>
                <a:cubicBezTo>
                  <a:pt x="4945" y="12838"/>
                  <a:pt x="5013" y="12741"/>
                  <a:pt x="4995" y="12641"/>
                </a:cubicBezTo>
                <a:cubicBezTo>
                  <a:pt x="4958" y="12428"/>
                  <a:pt x="4922" y="12211"/>
                  <a:pt x="4888" y="11989"/>
                </a:cubicBezTo>
                <a:cubicBezTo>
                  <a:pt x="4587" y="10034"/>
                  <a:pt x="3672" y="8324"/>
                  <a:pt x="2356" y="7033"/>
                </a:cubicBezTo>
                <a:close/>
                <a:moveTo>
                  <a:pt x="1886" y="7873"/>
                </a:moveTo>
                <a:cubicBezTo>
                  <a:pt x="1825" y="7989"/>
                  <a:pt x="1765" y="8108"/>
                  <a:pt x="1705" y="8228"/>
                </a:cubicBezTo>
                <a:cubicBezTo>
                  <a:pt x="2688" y="9294"/>
                  <a:pt x="3368" y="10652"/>
                  <a:pt x="3604" y="12186"/>
                </a:cubicBezTo>
                <a:cubicBezTo>
                  <a:pt x="4313" y="16789"/>
                  <a:pt x="5694" y="19618"/>
                  <a:pt x="7064" y="20880"/>
                </a:cubicBezTo>
                <a:cubicBezTo>
                  <a:pt x="7219" y="20852"/>
                  <a:pt x="7368" y="20816"/>
                  <a:pt x="7511" y="20771"/>
                </a:cubicBezTo>
                <a:cubicBezTo>
                  <a:pt x="6139" y="19646"/>
                  <a:pt x="4674" y="16694"/>
                  <a:pt x="3971" y="12130"/>
                </a:cubicBezTo>
                <a:cubicBezTo>
                  <a:pt x="3716" y="10471"/>
                  <a:pt x="2967" y="9007"/>
                  <a:pt x="1886" y="7873"/>
                </a:cubicBezTo>
                <a:close/>
                <a:moveTo>
                  <a:pt x="1423" y="8820"/>
                </a:moveTo>
                <a:cubicBezTo>
                  <a:pt x="1367" y="8943"/>
                  <a:pt x="1311" y="9069"/>
                  <a:pt x="1257" y="9196"/>
                </a:cubicBezTo>
                <a:cubicBezTo>
                  <a:pt x="1968" y="10072"/>
                  <a:pt x="2458" y="11142"/>
                  <a:pt x="2642" y="12334"/>
                </a:cubicBezTo>
                <a:cubicBezTo>
                  <a:pt x="3181" y="15834"/>
                  <a:pt x="4202" y="18767"/>
                  <a:pt x="5519" y="20592"/>
                </a:cubicBezTo>
                <a:cubicBezTo>
                  <a:pt x="5555" y="20643"/>
                  <a:pt x="5612" y="20669"/>
                  <a:pt x="5670" y="20669"/>
                </a:cubicBezTo>
                <a:cubicBezTo>
                  <a:pt x="5707" y="20669"/>
                  <a:pt x="5745" y="20658"/>
                  <a:pt x="5778" y="20634"/>
                </a:cubicBezTo>
                <a:cubicBezTo>
                  <a:pt x="5861" y="20574"/>
                  <a:pt x="5880" y="20458"/>
                  <a:pt x="5820" y="20375"/>
                </a:cubicBezTo>
                <a:cubicBezTo>
                  <a:pt x="4537" y="18597"/>
                  <a:pt x="3538" y="15721"/>
                  <a:pt x="3008" y="12278"/>
                </a:cubicBezTo>
                <a:cubicBezTo>
                  <a:pt x="2805" y="10952"/>
                  <a:pt x="2239" y="9771"/>
                  <a:pt x="1423" y="8820"/>
                </a:cubicBezTo>
                <a:close/>
                <a:moveTo>
                  <a:pt x="983" y="9867"/>
                </a:moveTo>
                <a:cubicBezTo>
                  <a:pt x="930" y="10005"/>
                  <a:pt x="878" y="10145"/>
                  <a:pt x="827" y="10287"/>
                </a:cubicBezTo>
                <a:cubicBezTo>
                  <a:pt x="1257" y="10936"/>
                  <a:pt x="1556" y="11679"/>
                  <a:pt x="1679" y="12482"/>
                </a:cubicBezTo>
                <a:cubicBezTo>
                  <a:pt x="1766" y="13043"/>
                  <a:pt x="1864" y="13595"/>
                  <a:pt x="1973" y="14124"/>
                </a:cubicBezTo>
                <a:cubicBezTo>
                  <a:pt x="1993" y="14225"/>
                  <a:pt x="2091" y="14290"/>
                  <a:pt x="2192" y="14269"/>
                </a:cubicBezTo>
                <a:cubicBezTo>
                  <a:pt x="2292" y="14248"/>
                  <a:pt x="2357" y="14150"/>
                  <a:pt x="2336" y="14049"/>
                </a:cubicBezTo>
                <a:cubicBezTo>
                  <a:pt x="2229" y="13527"/>
                  <a:pt x="2131" y="12980"/>
                  <a:pt x="2046" y="12426"/>
                </a:cubicBezTo>
                <a:cubicBezTo>
                  <a:pt x="1900" y="11478"/>
                  <a:pt x="1525" y="10608"/>
                  <a:pt x="983" y="9867"/>
                </a:cubicBezTo>
                <a:close/>
                <a:moveTo>
                  <a:pt x="592" y="10976"/>
                </a:moveTo>
                <a:cubicBezTo>
                  <a:pt x="538" y="11147"/>
                  <a:pt x="485" y="11320"/>
                  <a:pt x="434" y="11496"/>
                </a:cubicBezTo>
                <a:cubicBezTo>
                  <a:pt x="589" y="11850"/>
                  <a:pt x="702" y="12228"/>
                  <a:pt x="762" y="12623"/>
                </a:cubicBezTo>
                <a:cubicBezTo>
                  <a:pt x="1107" y="14860"/>
                  <a:pt x="1617" y="16849"/>
                  <a:pt x="2280" y="18537"/>
                </a:cubicBezTo>
                <a:cubicBezTo>
                  <a:pt x="2318" y="18632"/>
                  <a:pt x="2426" y="18679"/>
                  <a:pt x="2521" y="18642"/>
                </a:cubicBezTo>
                <a:cubicBezTo>
                  <a:pt x="2616" y="18605"/>
                  <a:pt x="2663" y="18497"/>
                  <a:pt x="2626" y="18401"/>
                </a:cubicBezTo>
                <a:cubicBezTo>
                  <a:pt x="1973" y="16739"/>
                  <a:pt x="1469" y="14776"/>
                  <a:pt x="1130" y="12567"/>
                </a:cubicBezTo>
                <a:cubicBezTo>
                  <a:pt x="1042" y="11998"/>
                  <a:pt x="856" y="11463"/>
                  <a:pt x="592" y="10976"/>
                </a:cubicBezTo>
                <a:close/>
                <a:moveTo>
                  <a:pt x="172" y="12486"/>
                </a:moveTo>
                <a:cubicBezTo>
                  <a:pt x="114" y="12728"/>
                  <a:pt x="59" y="12974"/>
                  <a:pt x="8" y="13226"/>
                </a:cubicBezTo>
                <a:cubicBezTo>
                  <a:pt x="5" y="13240"/>
                  <a:pt x="3" y="13253"/>
                  <a:pt x="0" y="13267"/>
                </a:cubicBezTo>
                <a:cubicBezTo>
                  <a:pt x="7" y="13458"/>
                  <a:pt x="17" y="13647"/>
                  <a:pt x="29" y="13835"/>
                </a:cubicBezTo>
                <a:cubicBezTo>
                  <a:pt x="354" y="15597"/>
                  <a:pt x="787" y="17186"/>
                  <a:pt x="1316" y="18582"/>
                </a:cubicBezTo>
                <a:cubicBezTo>
                  <a:pt x="1522" y="18822"/>
                  <a:pt x="1745" y="19045"/>
                  <a:pt x="1981" y="19251"/>
                </a:cubicBezTo>
                <a:cubicBezTo>
                  <a:pt x="1204" y="17438"/>
                  <a:pt x="602" y="15240"/>
                  <a:pt x="213" y="12708"/>
                </a:cubicBezTo>
                <a:cubicBezTo>
                  <a:pt x="201" y="12633"/>
                  <a:pt x="188" y="12559"/>
                  <a:pt x="172" y="12486"/>
                </a:cubicBezTo>
                <a:close/>
                <a:moveTo>
                  <a:pt x="2893" y="19923"/>
                </a:moveTo>
                <a:cubicBezTo>
                  <a:pt x="3085" y="20042"/>
                  <a:pt x="3282" y="20151"/>
                  <a:pt x="3482" y="20250"/>
                </a:cubicBezTo>
                <a:cubicBezTo>
                  <a:pt x="3371" y="20047"/>
                  <a:pt x="3262" y="19836"/>
                  <a:pt x="3156" y="19617"/>
                </a:cubicBezTo>
                <a:cubicBezTo>
                  <a:pt x="3112" y="19525"/>
                  <a:pt x="3001" y="19487"/>
                  <a:pt x="2908" y="19531"/>
                </a:cubicBezTo>
                <a:cubicBezTo>
                  <a:pt x="2816" y="19576"/>
                  <a:pt x="2777" y="19687"/>
                  <a:pt x="2822" y="19779"/>
                </a:cubicBezTo>
                <a:cubicBezTo>
                  <a:pt x="2846" y="19827"/>
                  <a:pt x="2869" y="19875"/>
                  <a:pt x="2893" y="19923"/>
                </a:cubicBezTo>
                <a:close/>
                <a:moveTo>
                  <a:pt x="4339" y="20607"/>
                </a:moveTo>
                <a:cubicBezTo>
                  <a:pt x="4531" y="20673"/>
                  <a:pt x="4723" y="20729"/>
                  <a:pt x="4914" y="20775"/>
                </a:cubicBezTo>
                <a:cubicBezTo>
                  <a:pt x="3970" y="19416"/>
                  <a:pt x="3174" y="17530"/>
                  <a:pt x="2600" y="15214"/>
                </a:cubicBezTo>
                <a:cubicBezTo>
                  <a:pt x="2575" y="15114"/>
                  <a:pt x="2475" y="15053"/>
                  <a:pt x="2374" y="15078"/>
                </a:cubicBezTo>
                <a:cubicBezTo>
                  <a:pt x="2275" y="15103"/>
                  <a:pt x="2215" y="15203"/>
                  <a:pt x="2239" y="15303"/>
                </a:cubicBezTo>
                <a:cubicBezTo>
                  <a:pt x="2776" y="17468"/>
                  <a:pt x="3491" y="19254"/>
                  <a:pt x="4339" y="20607"/>
                </a:cubicBezTo>
                <a:close/>
                <a:moveTo>
                  <a:pt x="8104" y="20514"/>
                </a:moveTo>
                <a:cubicBezTo>
                  <a:pt x="8222" y="20446"/>
                  <a:pt x="8333" y="20369"/>
                  <a:pt x="8437" y="20285"/>
                </a:cubicBezTo>
                <a:cubicBezTo>
                  <a:pt x="7626" y="19900"/>
                  <a:pt x="6153" y="17953"/>
                  <a:pt x="5246" y="13899"/>
                </a:cubicBezTo>
                <a:cubicBezTo>
                  <a:pt x="5223" y="13799"/>
                  <a:pt x="5123" y="13736"/>
                  <a:pt x="5024" y="13758"/>
                </a:cubicBezTo>
                <a:cubicBezTo>
                  <a:pt x="4924" y="13781"/>
                  <a:pt x="4861" y="13880"/>
                  <a:pt x="4884" y="13980"/>
                </a:cubicBezTo>
                <a:cubicBezTo>
                  <a:pt x="5735" y="17782"/>
                  <a:pt x="7106" y="19875"/>
                  <a:pt x="8104" y="20514"/>
                </a:cubicBezTo>
                <a:close/>
                <a:moveTo>
                  <a:pt x="9916" y="20770"/>
                </a:moveTo>
                <a:cubicBezTo>
                  <a:pt x="10058" y="20815"/>
                  <a:pt x="10205" y="20851"/>
                  <a:pt x="10358" y="20879"/>
                </a:cubicBezTo>
                <a:cubicBezTo>
                  <a:pt x="10833" y="20434"/>
                  <a:pt x="11299" y="19806"/>
                  <a:pt x="11733" y="19012"/>
                </a:cubicBezTo>
                <a:cubicBezTo>
                  <a:pt x="11783" y="18922"/>
                  <a:pt x="11749" y="18810"/>
                  <a:pt x="11660" y="18760"/>
                </a:cubicBezTo>
                <a:cubicBezTo>
                  <a:pt x="11569" y="18711"/>
                  <a:pt x="11457" y="18744"/>
                  <a:pt x="11408" y="18834"/>
                </a:cubicBezTo>
                <a:cubicBezTo>
                  <a:pt x="10936" y="19696"/>
                  <a:pt x="10425" y="20354"/>
                  <a:pt x="9916" y="20770"/>
                </a:cubicBezTo>
                <a:close/>
                <a:moveTo>
                  <a:pt x="11133" y="20947"/>
                </a:moveTo>
                <a:cubicBezTo>
                  <a:pt x="11303" y="20948"/>
                  <a:pt x="11477" y="20940"/>
                  <a:pt x="11652" y="20923"/>
                </a:cubicBezTo>
                <a:cubicBezTo>
                  <a:pt x="12722" y="19594"/>
                  <a:pt x="13633" y="17531"/>
                  <a:pt x="14275" y="14888"/>
                </a:cubicBezTo>
                <a:cubicBezTo>
                  <a:pt x="14299" y="14788"/>
                  <a:pt x="14238" y="14688"/>
                  <a:pt x="14139" y="14664"/>
                </a:cubicBezTo>
                <a:cubicBezTo>
                  <a:pt x="14039" y="14641"/>
                  <a:pt x="13939" y="14701"/>
                  <a:pt x="13914" y="14800"/>
                </a:cubicBezTo>
                <a:cubicBezTo>
                  <a:pt x="13246" y="17553"/>
                  <a:pt x="12263" y="19681"/>
                  <a:pt x="11133" y="20947"/>
                </a:cubicBezTo>
                <a:close/>
                <a:moveTo>
                  <a:pt x="12515" y="20775"/>
                </a:moveTo>
                <a:cubicBezTo>
                  <a:pt x="12611" y="20752"/>
                  <a:pt x="12707" y="20727"/>
                  <a:pt x="12803" y="20699"/>
                </a:cubicBezTo>
                <a:cubicBezTo>
                  <a:pt x="12801" y="20697"/>
                  <a:pt x="12798" y="20696"/>
                  <a:pt x="12796" y="20694"/>
                </a:cubicBezTo>
                <a:cubicBezTo>
                  <a:pt x="12711" y="20636"/>
                  <a:pt x="12596" y="20657"/>
                  <a:pt x="12538" y="20742"/>
                </a:cubicBezTo>
                <a:cubicBezTo>
                  <a:pt x="12531" y="20754"/>
                  <a:pt x="12523" y="20764"/>
                  <a:pt x="12515" y="20775"/>
                </a:cubicBezTo>
                <a:close/>
                <a:moveTo>
                  <a:pt x="13937" y="20255"/>
                </a:moveTo>
                <a:cubicBezTo>
                  <a:pt x="14136" y="20157"/>
                  <a:pt x="14332" y="20049"/>
                  <a:pt x="14523" y="19931"/>
                </a:cubicBezTo>
                <a:cubicBezTo>
                  <a:pt x="14921" y="19132"/>
                  <a:pt x="15281" y="18234"/>
                  <a:pt x="15599" y="17242"/>
                </a:cubicBezTo>
                <a:cubicBezTo>
                  <a:pt x="15630" y="17144"/>
                  <a:pt x="15576" y="17040"/>
                  <a:pt x="15479" y="17008"/>
                </a:cubicBezTo>
                <a:cubicBezTo>
                  <a:pt x="15381" y="16977"/>
                  <a:pt x="15276" y="17031"/>
                  <a:pt x="15245" y="17129"/>
                </a:cubicBezTo>
                <a:cubicBezTo>
                  <a:pt x="14866" y="18313"/>
                  <a:pt x="14427" y="19357"/>
                  <a:pt x="13937" y="20255"/>
                </a:cubicBezTo>
                <a:close/>
                <a:moveTo>
                  <a:pt x="11191" y="7521"/>
                </a:moveTo>
                <a:cubicBezTo>
                  <a:pt x="10477" y="8767"/>
                  <a:pt x="10002" y="10128"/>
                  <a:pt x="9781" y="11565"/>
                </a:cubicBezTo>
                <a:cubicBezTo>
                  <a:pt x="9524" y="13235"/>
                  <a:pt x="9164" y="14668"/>
                  <a:pt x="8710" y="15832"/>
                </a:cubicBezTo>
                <a:cubicBezTo>
                  <a:pt x="8255" y="14668"/>
                  <a:pt x="7895" y="13235"/>
                  <a:pt x="7638" y="11565"/>
                </a:cubicBezTo>
                <a:cubicBezTo>
                  <a:pt x="7365" y="9790"/>
                  <a:pt x="6715" y="8151"/>
                  <a:pt x="5705" y="6694"/>
                </a:cubicBezTo>
                <a:cubicBezTo>
                  <a:pt x="5647" y="6610"/>
                  <a:pt x="5531" y="6590"/>
                  <a:pt x="5447" y="6648"/>
                </a:cubicBezTo>
                <a:cubicBezTo>
                  <a:pt x="5363" y="6706"/>
                  <a:pt x="5343" y="6821"/>
                  <a:pt x="5401" y="6906"/>
                </a:cubicBezTo>
                <a:cubicBezTo>
                  <a:pt x="6377" y="8316"/>
                  <a:pt x="7007" y="9902"/>
                  <a:pt x="7271" y="11621"/>
                </a:cubicBezTo>
                <a:cubicBezTo>
                  <a:pt x="7565" y="13526"/>
                  <a:pt x="7991" y="15132"/>
                  <a:pt x="8539" y="16394"/>
                </a:cubicBezTo>
                <a:cubicBezTo>
                  <a:pt x="8569" y="16461"/>
                  <a:pt x="8636" y="16505"/>
                  <a:pt x="8710" y="16505"/>
                </a:cubicBezTo>
                <a:cubicBezTo>
                  <a:pt x="8783" y="16505"/>
                  <a:pt x="8850" y="16461"/>
                  <a:pt x="8880" y="16394"/>
                </a:cubicBezTo>
                <a:cubicBezTo>
                  <a:pt x="9428" y="15132"/>
                  <a:pt x="9855" y="13526"/>
                  <a:pt x="10148" y="11621"/>
                </a:cubicBezTo>
                <a:cubicBezTo>
                  <a:pt x="10362" y="10229"/>
                  <a:pt x="10822" y="8911"/>
                  <a:pt x="11513" y="7706"/>
                </a:cubicBezTo>
                <a:cubicBezTo>
                  <a:pt x="11564" y="7617"/>
                  <a:pt x="11533" y="7504"/>
                  <a:pt x="11444" y="7452"/>
                </a:cubicBezTo>
                <a:cubicBezTo>
                  <a:pt x="11356" y="7401"/>
                  <a:pt x="11242" y="7433"/>
                  <a:pt x="11191" y="7521"/>
                </a:cubicBezTo>
                <a:close/>
                <a:moveTo>
                  <a:pt x="8614" y="19748"/>
                </a:moveTo>
                <a:cubicBezTo>
                  <a:pt x="8643" y="19765"/>
                  <a:pt x="8676" y="19774"/>
                  <a:pt x="8710" y="19774"/>
                </a:cubicBezTo>
                <a:cubicBezTo>
                  <a:pt x="8743" y="19774"/>
                  <a:pt x="8775" y="19765"/>
                  <a:pt x="8805" y="19748"/>
                </a:cubicBezTo>
                <a:cubicBezTo>
                  <a:pt x="8825" y="19735"/>
                  <a:pt x="10842" y="18465"/>
                  <a:pt x="11879" y="12526"/>
                </a:cubicBezTo>
                <a:cubicBezTo>
                  <a:pt x="11897" y="12425"/>
                  <a:pt x="11829" y="12329"/>
                  <a:pt x="11728" y="12311"/>
                </a:cubicBezTo>
                <a:cubicBezTo>
                  <a:pt x="11626" y="12291"/>
                  <a:pt x="11531" y="12361"/>
                  <a:pt x="11514" y="12462"/>
                </a:cubicBezTo>
                <a:cubicBezTo>
                  <a:pt x="10726" y="16976"/>
                  <a:pt x="9313" y="18891"/>
                  <a:pt x="8715" y="19359"/>
                </a:cubicBezTo>
                <a:cubicBezTo>
                  <a:pt x="8310" y="19015"/>
                  <a:pt x="6643" y="17296"/>
                  <a:pt x="5804" y="11847"/>
                </a:cubicBezTo>
                <a:cubicBezTo>
                  <a:pt x="5610" y="10583"/>
                  <a:pt x="5183" y="9392"/>
                  <a:pt x="4536" y="8308"/>
                </a:cubicBezTo>
                <a:cubicBezTo>
                  <a:pt x="4484" y="8220"/>
                  <a:pt x="4370" y="8191"/>
                  <a:pt x="4282" y="8244"/>
                </a:cubicBezTo>
                <a:cubicBezTo>
                  <a:pt x="4194" y="8296"/>
                  <a:pt x="4165" y="8410"/>
                  <a:pt x="4218" y="8498"/>
                </a:cubicBezTo>
                <a:cubicBezTo>
                  <a:pt x="4840" y="9541"/>
                  <a:pt x="5250" y="10687"/>
                  <a:pt x="5438" y="11904"/>
                </a:cubicBezTo>
                <a:cubicBezTo>
                  <a:pt x="6433" y="18373"/>
                  <a:pt x="8592" y="19735"/>
                  <a:pt x="8614" y="19748"/>
                </a:cubicBezTo>
                <a:close/>
              </a:path>
            </a:pathLst>
          </a:custGeom>
          <a:solidFill>
            <a:srgbClr val="4A773C">
              <a:alpha val="52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A7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34BA7-17E7-4327-876D-97F934BA3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2" y="1511037"/>
            <a:ext cx="457056" cy="4420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E74716-57F8-43CD-9EE7-4AEFCAB3C565}"/>
              </a:ext>
            </a:extLst>
          </p:cNvPr>
          <p:cNvSpPr txBox="1"/>
          <p:nvPr/>
        </p:nvSpPr>
        <p:spPr>
          <a:xfrm>
            <a:off x="1121148" y="1454937"/>
            <a:ext cx="4002285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būvniecība un būvju nojaukšana (t.sk. izņemtā grunts)</a:t>
            </a:r>
          </a:p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būvizstrādājumu ražošanas brāķi, pārpalikumi</a:t>
            </a:r>
          </a:p>
          <a:p>
            <a:pPr>
              <a:spcBef>
                <a:spcPts val="600"/>
              </a:spcBef>
            </a:pPr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atkritumu apsaimniekošanas iekārtas – apstrādāti izdedži, stikls, </a:t>
            </a:r>
            <a:r>
              <a:rPr lang="lv-LV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minerālmateriāli</a:t>
            </a:r>
            <a:endParaRPr lang="lv-LV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u.c.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2456FD-4326-4CEC-8A62-7E281291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5" y="2214820"/>
            <a:ext cx="457056" cy="442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5F552-D94B-4CE7-8008-648D4B2F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2" y="2935874"/>
            <a:ext cx="457056" cy="442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73373-014C-4253-BB71-F9ADC38FF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12" y="0"/>
            <a:ext cx="36869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56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662</Words>
  <Application>Microsoft Office PowerPoint</Application>
  <PresentationFormat>Slaidrāde ekrānā (16:9)</PresentationFormat>
  <Paragraphs>128</Paragraphs>
  <Slides>21</Slides>
  <Notes>17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21</vt:i4>
      </vt:variant>
    </vt:vector>
  </HeadingPairs>
  <TitlesOfParts>
    <vt:vector size="27" baseType="lpstr">
      <vt:lpstr>Calibri</vt:lpstr>
      <vt:lpstr>Open Sans ExtraBold</vt:lpstr>
      <vt:lpstr>Comic Sans MS</vt:lpstr>
      <vt:lpstr>Arial</vt:lpstr>
      <vt:lpstr>Open Sans</vt:lpstr>
      <vt:lpstr>Simple Light</vt:lpstr>
      <vt:lpstr>Atkritumu izmantošana izrakto tilpju aizpildīšanai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Derīgo izrakteņu ieguves vietu rekultivācija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Tīra vide. Ekonomika. Attīstība.</dc:title>
  <dc:creator>Kristīne Kļaveniece</dc:creator>
  <cp:lastModifiedBy>Elita Baklāne-Ansberga</cp:lastModifiedBy>
  <cp:revision>52</cp:revision>
  <dcterms:modified xsi:type="dcterms:W3CDTF">2021-12-16T06:36:53Z</dcterms:modified>
</cp:coreProperties>
</file>